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7" r:id="rId20"/>
    <p:sldId id="274" r:id="rId21"/>
    <p:sldId id="281" r:id="rId22"/>
    <p:sldId id="275" r:id="rId23"/>
    <p:sldId id="276" r:id="rId24"/>
    <p:sldId id="278" r:id="rId25"/>
    <p:sldId id="279" r:id="rId26"/>
    <p:sldId id="280" r:id="rId27"/>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Ref idx="1002">
        <a:schemeClr val="bg1"/>
      </p:bgRef>
    </p:bg>
    <p:spTree>
      <p:nvGrpSpPr>
        <p:cNvPr id="1" name=""/>
        <p:cNvGrpSpPr/>
        <p:nvPr/>
      </p:nvGrpSpPr>
      <p:grpSpPr>
        <a:xfrm>
          <a:off x="0" y="0"/>
          <a:ext cx="0" cy="0"/>
          <a:chOff x="0" y="0"/>
          <a:chExt cx="0" cy="0"/>
        </a:xfrm>
      </p:grpSpPr>
      <p:sp>
        <p:nvSpPr>
          <p:cNvPr id="8" name="7 Rectángulo"/>
          <p:cNvSpPr/>
          <p:nvPr/>
        </p:nvSpPr>
        <p:spPr>
          <a:xfrm flipH="1">
            <a:off x="2667000" y="0"/>
            <a:ext cx="6477000" cy="6858000"/>
          </a:xfrm>
          <a:prstGeom prst="rect">
            <a:avLst/>
          </a:prstGeom>
          <a:blipFill>
            <a:blip r:embed="rId2">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00000" r="50000"/>
                </a:path>
                <a:tileRect/>
              </a:gradFill>
            </a:fillOverlay>
            <a:innerShdw blurRad="63500" dist="44450" dir="10800000">
              <a:srgbClr val="000000">
                <a:alpha val="5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Conector recto"/>
          <p:cNvSpPr>
            <a:spLocks noChangeShapeType="1"/>
          </p:cNvSpPr>
          <p:nvPr/>
        </p:nvSpPr>
        <p:spPr bwMode="auto">
          <a:xfrm rot="16200000">
            <a:off x="-762000"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Título"/>
          <p:cNvSpPr>
            <a:spLocks noGrp="1"/>
          </p:cNvSpPr>
          <p:nvPr>
            <p:ph type="ctrTitle"/>
          </p:nvPr>
        </p:nvSpPr>
        <p:spPr>
          <a:xfrm>
            <a:off x="3366868" y="533400"/>
            <a:ext cx="5105400" cy="2868168"/>
          </a:xfrm>
        </p:spPr>
        <p:txBody>
          <a:bodyPr lIns="45720" tIns="0" rIns="45720">
            <a:noAutofit/>
          </a:bodyPr>
          <a:lstStyle>
            <a:lvl1pPr algn="r">
              <a:defRPr sz="4200" b="1"/>
            </a:lvl1pPr>
            <a:extLst/>
          </a:lstStyle>
          <a:p>
            <a:r>
              <a:rPr kumimoji="0" lang="es-ES" smtClean="0"/>
              <a:t>Haga clic para modificar el estilo de título del patrón</a:t>
            </a:r>
            <a:endParaRPr kumimoji="0" lang="en-US"/>
          </a:p>
        </p:txBody>
      </p:sp>
      <p:sp>
        <p:nvSpPr>
          <p:cNvPr id="25" name="24 Subtítulo"/>
          <p:cNvSpPr>
            <a:spLocks noGrp="1"/>
          </p:cNvSpPr>
          <p:nvPr>
            <p:ph type="subTitle" idx="1"/>
          </p:nvPr>
        </p:nvSpPr>
        <p:spPr>
          <a:xfrm>
            <a:off x="3354442" y="3539864"/>
            <a:ext cx="5114778"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s-ES" smtClean="0"/>
              <a:t>Haga clic para modificar el estilo de subtítulo del patrón</a:t>
            </a:r>
            <a:endParaRPr kumimoji="0" lang="en-US"/>
          </a:p>
        </p:txBody>
      </p:sp>
      <p:sp>
        <p:nvSpPr>
          <p:cNvPr id="31" name="30 Marcador de fecha"/>
          <p:cNvSpPr>
            <a:spLocks noGrp="1"/>
          </p:cNvSpPr>
          <p:nvPr>
            <p:ph type="dt" sz="half" idx="10"/>
          </p:nvPr>
        </p:nvSpPr>
        <p:spPr>
          <a:xfrm>
            <a:off x="5871224" y="6557946"/>
            <a:ext cx="2002464" cy="226902"/>
          </a:xfrm>
        </p:spPr>
        <p:txBody>
          <a:bodyPr/>
          <a:lstStyle>
            <a:lvl1pPr>
              <a:defRPr lang="en-US" smtClean="0">
                <a:solidFill>
                  <a:srgbClr val="FFFFFF"/>
                </a:solidFill>
              </a:defRPr>
            </a:lvl1pPr>
            <a:extLst/>
          </a:lstStyle>
          <a:p>
            <a:fld id="{07827C67-5EF5-46B6-A778-49997551195E}" type="datetimeFigureOut">
              <a:rPr lang="es-MX" smtClean="0"/>
              <a:pPr/>
              <a:t>10/03/2014</a:t>
            </a:fld>
            <a:endParaRPr lang="es-MX"/>
          </a:p>
        </p:txBody>
      </p:sp>
      <p:sp>
        <p:nvSpPr>
          <p:cNvPr id="18" name="17 Marcador de pie de página"/>
          <p:cNvSpPr>
            <a:spLocks noGrp="1"/>
          </p:cNvSpPr>
          <p:nvPr>
            <p:ph type="ftr" sz="quarter" idx="11"/>
          </p:nvPr>
        </p:nvSpPr>
        <p:spPr>
          <a:xfrm>
            <a:off x="2819400" y="6557946"/>
            <a:ext cx="2927722" cy="228600"/>
          </a:xfrm>
        </p:spPr>
        <p:txBody>
          <a:bodyPr/>
          <a:lstStyle>
            <a:lvl1pPr>
              <a:defRPr lang="en-US" dirty="0">
                <a:solidFill>
                  <a:srgbClr val="FFFFFF"/>
                </a:solidFill>
              </a:defRPr>
            </a:lvl1pPr>
            <a:extLst/>
          </a:lstStyle>
          <a:p>
            <a:endParaRPr lang="es-MX"/>
          </a:p>
        </p:txBody>
      </p:sp>
      <p:sp>
        <p:nvSpPr>
          <p:cNvPr id="29" name="28 Marcador de número de diapositiva"/>
          <p:cNvSpPr>
            <a:spLocks noGrp="1"/>
          </p:cNvSpPr>
          <p:nvPr>
            <p:ph type="sldNum" sz="quarter" idx="12"/>
          </p:nvPr>
        </p:nvSpPr>
        <p:spPr>
          <a:xfrm>
            <a:off x="7880884" y="6556248"/>
            <a:ext cx="588336" cy="228600"/>
          </a:xfrm>
        </p:spPr>
        <p:txBody>
          <a:bodyPr/>
          <a:lstStyle>
            <a:lvl1pPr>
              <a:defRPr lang="en-US" smtClean="0">
                <a:solidFill>
                  <a:srgbClr val="FFFFFF"/>
                </a:solidFill>
              </a:defRPr>
            </a:lvl1pPr>
            <a:extLst/>
          </a:lstStyle>
          <a:p>
            <a:fld id="{4C26A1C9-13E4-4567-BB0A-808FB6B0C92B}" type="slidenum">
              <a:rPr lang="es-MX" smtClean="0"/>
              <a:pPr/>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07827C67-5EF5-46B6-A778-49997551195E}" type="datetimeFigureOut">
              <a:rPr lang="es-MX" smtClean="0"/>
              <a:pPr/>
              <a:t>10/03/2014</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4C26A1C9-13E4-4567-BB0A-808FB6B0C92B}" type="slidenum">
              <a:rPr lang="es-MX" smtClean="0"/>
              <a:pPr/>
              <a:t>‹Nº›</a:t>
            </a:fld>
            <a:endParaRPr lang="es-MX"/>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553200" y="274955"/>
            <a:ext cx="1524000" cy="5851525"/>
          </a:xfrm>
        </p:spPr>
        <p:txBody>
          <a:bodyPr vert="eaVert" anchor="t"/>
          <a:lstStyle>
            <a:extLst/>
          </a:lstStyle>
          <a:p>
            <a:r>
              <a:rPr kumimoji="0" lang="es-ES" smtClean="0"/>
              <a:t>Haga clic para modificar el estilo de título del patrón</a:t>
            </a:r>
            <a:endParaRPr kumimoji="0" lang="en-US"/>
          </a:p>
        </p:txBody>
      </p:sp>
      <p:sp>
        <p:nvSpPr>
          <p:cNvPr id="3" name="2 Marcador de texto vertical"/>
          <p:cNvSpPr>
            <a:spLocks noGrp="1"/>
          </p:cNvSpPr>
          <p:nvPr>
            <p:ph type="body" orient="vert" idx="1"/>
          </p:nvPr>
        </p:nvSpPr>
        <p:spPr>
          <a:xfrm>
            <a:off x="457200" y="274642"/>
            <a:ext cx="6019800" cy="5851525"/>
          </a:xfrm>
        </p:spPr>
        <p:txBody>
          <a:bodyPr vert="eaVert"/>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a:xfrm>
            <a:off x="4242816" y="6557946"/>
            <a:ext cx="2002464" cy="226902"/>
          </a:xfrm>
        </p:spPr>
        <p:txBody>
          <a:bodyPr/>
          <a:lstStyle>
            <a:extLst/>
          </a:lstStyle>
          <a:p>
            <a:fld id="{07827C67-5EF5-46B6-A778-49997551195E}" type="datetimeFigureOut">
              <a:rPr lang="es-MX" smtClean="0"/>
              <a:pPr/>
              <a:t>10/03/2014</a:t>
            </a:fld>
            <a:endParaRPr lang="es-MX"/>
          </a:p>
        </p:txBody>
      </p:sp>
      <p:sp>
        <p:nvSpPr>
          <p:cNvPr id="5" name="4 Marcador de pie de página"/>
          <p:cNvSpPr>
            <a:spLocks noGrp="1"/>
          </p:cNvSpPr>
          <p:nvPr>
            <p:ph type="ftr" sz="quarter" idx="11"/>
          </p:nvPr>
        </p:nvSpPr>
        <p:spPr>
          <a:xfrm>
            <a:off x="457200" y="6556248"/>
            <a:ext cx="3657600" cy="228600"/>
          </a:xfrm>
        </p:spPr>
        <p:txBody>
          <a:bodyPr/>
          <a:lstStyle>
            <a:extLst/>
          </a:lstStyle>
          <a:p>
            <a:endParaRPr lang="es-MX"/>
          </a:p>
        </p:txBody>
      </p:sp>
      <p:sp>
        <p:nvSpPr>
          <p:cNvPr id="6" name="5 Marcador de número de diapositiva"/>
          <p:cNvSpPr>
            <a:spLocks noGrp="1"/>
          </p:cNvSpPr>
          <p:nvPr>
            <p:ph type="sldNum" sz="quarter" idx="12"/>
          </p:nvPr>
        </p:nvSpPr>
        <p:spPr>
          <a:xfrm>
            <a:off x="6254496" y="6553200"/>
            <a:ext cx="588336" cy="228600"/>
          </a:xfrm>
        </p:spPr>
        <p:txBody>
          <a:bodyPr/>
          <a:lstStyle>
            <a:lvl1pPr>
              <a:defRPr>
                <a:solidFill>
                  <a:schemeClr val="tx2"/>
                </a:solidFill>
              </a:defRPr>
            </a:lvl1pPr>
            <a:extLst/>
          </a:lstStyle>
          <a:p>
            <a:fld id="{4C26A1C9-13E4-4567-BB0A-808FB6B0C92B}" type="slidenum">
              <a:rPr lang="es-MX" smtClean="0"/>
              <a:pPr/>
              <a:t>‹Nº›</a:t>
            </a:fld>
            <a:endParaRPr lang="es-MX"/>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idx="1"/>
          </p:nvPr>
        </p:nvSpPr>
        <p:spPr/>
        <p:txBody>
          <a:bodyPr/>
          <a:lstStyle>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fecha"/>
          <p:cNvSpPr>
            <a:spLocks noGrp="1"/>
          </p:cNvSpPr>
          <p:nvPr>
            <p:ph type="dt" sz="half" idx="10"/>
          </p:nvPr>
        </p:nvSpPr>
        <p:spPr/>
        <p:txBody>
          <a:bodyPr/>
          <a:lstStyle>
            <a:extLst/>
          </a:lstStyle>
          <a:p>
            <a:fld id="{07827C67-5EF5-46B6-A778-49997551195E}" type="datetimeFigureOut">
              <a:rPr lang="es-MX" smtClean="0"/>
              <a:pPr/>
              <a:t>10/03/2014</a:t>
            </a:fld>
            <a:endParaRPr lang="es-MX"/>
          </a:p>
        </p:txBody>
      </p:sp>
      <p:sp>
        <p:nvSpPr>
          <p:cNvPr id="5" name="4 Marcador de pie de página"/>
          <p:cNvSpPr>
            <a:spLocks noGrp="1"/>
          </p:cNvSpPr>
          <p:nvPr>
            <p:ph type="ftr" sz="quarter" idx="11"/>
          </p:nvPr>
        </p:nvSpPr>
        <p:spPr/>
        <p:txBody>
          <a:bodyPr/>
          <a:lstStyle>
            <a:extLst/>
          </a:lstStyle>
          <a:p>
            <a:endParaRPr lang="es-MX"/>
          </a:p>
        </p:txBody>
      </p:sp>
      <p:sp>
        <p:nvSpPr>
          <p:cNvPr id="6" name="5 Marcador de número de diapositiva"/>
          <p:cNvSpPr>
            <a:spLocks noGrp="1"/>
          </p:cNvSpPr>
          <p:nvPr>
            <p:ph type="sldNum" sz="quarter" idx="12"/>
          </p:nvPr>
        </p:nvSpPr>
        <p:spPr/>
        <p:txBody>
          <a:bodyPr/>
          <a:lstStyle>
            <a:extLst/>
          </a:lstStyle>
          <a:p>
            <a:fld id="{4C26A1C9-13E4-4567-BB0A-808FB6B0C92B}" type="slidenum">
              <a:rPr lang="es-MX" smtClean="0"/>
              <a:pPr/>
              <a:t>‹Nº›</a:t>
            </a:fld>
            <a:endParaRPr lang="es-MX"/>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bg>
      <p:bgRef idx="1001">
        <a:schemeClr val="bg1"/>
      </p:bgRef>
    </p:bg>
    <p:spTree>
      <p:nvGrpSpPr>
        <p:cNvPr id="1" name=""/>
        <p:cNvGrpSpPr/>
        <p:nvPr/>
      </p:nvGrpSpPr>
      <p:grpSpPr>
        <a:xfrm>
          <a:off x="0" y="0"/>
          <a:ext cx="0" cy="0"/>
          <a:chOff x="0" y="0"/>
          <a:chExt cx="0" cy="0"/>
        </a:xfrm>
      </p:grpSpPr>
      <p:sp>
        <p:nvSpPr>
          <p:cNvPr id="2" name="1 Título"/>
          <p:cNvSpPr>
            <a:spLocks noGrp="1"/>
          </p:cNvSpPr>
          <p:nvPr>
            <p:ph type="title"/>
          </p:nvPr>
        </p:nvSpPr>
        <p:spPr>
          <a:xfrm>
            <a:off x="1066800" y="2821837"/>
            <a:ext cx="6255488" cy="1362075"/>
          </a:xfrm>
        </p:spPr>
        <p:txBody>
          <a:bodyPr tIns="0" anchor="t"/>
          <a:lstStyle>
            <a:lvl1pPr algn="r">
              <a:buNone/>
              <a:defRPr sz="4200" b="1" cap="all"/>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1066800" y="1905000"/>
            <a:ext cx="6255488" cy="743507"/>
          </a:xfrm>
        </p:spPr>
        <p:txBody>
          <a:bodyPr anchor="b"/>
          <a:lstStyle>
            <a:lvl1pPr marL="0" indent="0" algn="r">
              <a:buNone/>
              <a:defRPr sz="2000">
                <a:solidFill>
                  <a:schemeClr val="tx1"/>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s-ES" smtClean="0"/>
              <a:t>Haga clic para modificar el estilo de texto del patrón</a:t>
            </a:r>
          </a:p>
        </p:txBody>
      </p:sp>
      <p:sp>
        <p:nvSpPr>
          <p:cNvPr id="4" name="3 Marcador de fecha"/>
          <p:cNvSpPr>
            <a:spLocks noGrp="1"/>
          </p:cNvSpPr>
          <p:nvPr>
            <p:ph type="dt" sz="half" idx="10"/>
          </p:nvPr>
        </p:nvSpPr>
        <p:spPr>
          <a:xfrm>
            <a:off x="4724238" y="6556810"/>
            <a:ext cx="2002464" cy="226902"/>
          </a:xfrm>
        </p:spPr>
        <p:txBody>
          <a:bodyPr bIns="0" anchor="b"/>
          <a:lstStyle>
            <a:lvl1pPr>
              <a:defRPr>
                <a:solidFill>
                  <a:schemeClr val="tx2"/>
                </a:solidFill>
              </a:defRPr>
            </a:lvl1pPr>
            <a:extLst/>
          </a:lstStyle>
          <a:p>
            <a:fld id="{07827C67-5EF5-46B6-A778-49997551195E}" type="datetimeFigureOut">
              <a:rPr lang="es-MX" smtClean="0"/>
              <a:pPr/>
              <a:t>10/03/2014</a:t>
            </a:fld>
            <a:endParaRPr lang="es-MX"/>
          </a:p>
        </p:txBody>
      </p:sp>
      <p:sp>
        <p:nvSpPr>
          <p:cNvPr id="5" name="4 Marcador de pie de página"/>
          <p:cNvSpPr>
            <a:spLocks noGrp="1"/>
          </p:cNvSpPr>
          <p:nvPr>
            <p:ph type="ftr" sz="quarter" idx="11"/>
          </p:nvPr>
        </p:nvSpPr>
        <p:spPr>
          <a:xfrm>
            <a:off x="1735358" y="6556810"/>
            <a:ext cx="2895600" cy="228600"/>
          </a:xfrm>
        </p:spPr>
        <p:txBody>
          <a:bodyPr bIns="0" anchor="b"/>
          <a:lstStyle>
            <a:lvl1pPr>
              <a:defRPr>
                <a:solidFill>
                  <a:schemeClr val="tx2"/>
                </a:solidFill>
              </a:defRPr>
            </a:lvl1pPr>
            <a:extLst/>
          </a:lstStyle>
          <a:p>
            <a:endParaRPr lang="es-MX"/>
          </a:p>
        </p:txBody>
      </p:sp>
      <p:sp>
        <p:nvSpPr>
          <p:cNvPr id="6" name="5 Marcador de número de diapositiva"/>
          <p:cNvSpPr>
            <a:spLocks noGrp="1"/>
          </p:cNvSpPr>
          <p:nvPr>
            <p:ph type="sldNum" sz="quarter" idx="12"/>
          </p:nvPr>
        </p:nvSpPr>
        <p:spPr>
          <a:xfrm>
            <a:off x="6733952" y="6555112"/>
            <a:ext cx="588336" cy="228600"/>
          </a:xfrm>
        </p:spPr>
        <p:txBody>
          <a:bodyPr/>
          <a:lstStyle>
            <a:extLst/>
          </a:lstStyle>
          <a:p>
            <a:fld id="{4C26A1C9-13E4-4567-BB0A-808FB6B0C92B}" type="slidenum">
              <a:rPr lang="es-MX" smtClean="0"/>
              <a:pPr/>
              <a:t>‹Nº›</a:t>
            </a:fld>
            <a:endParaRPr lang="es-MX"/>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contenido"/>
          <p:cNvSpPr>
            <a:spLocks noGrp="1"/>
          </p:cNvSpPr>
          <p:nvPr>
            <p:ph sz="half" idx="1"/>
          </p:nvPr>
        </p:nvSpPr>
        <p:spPr>
          <a:xfrm>
            <a:off x="457200"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4" name="3 Marcador de contenido"/>
          <p:cNvSpPr>
            <a:spLocks noGrp="1"/>
          </p:cNvSpPr>
          <p:nvPr>
            <p:ph sz="half" idx="2"/>
          </p:nvPr>
        </p:nvSpPr>
        <p:spPr>
          <a:xfrm>
            <a:off x="4178808" y="1600200"/>
            <a:ext cx="3520440" cy="4525963"/>
          </a:xfrm>
        </p:spPr>
        <p:txBody>
          <a:bodyPr anchor="t"/>
          <a:lstStyle>
            <a:lvl1pPr>
              <a:defRPr sz="2800"/>
            </a:lvl1pPr>
            <a:lvl2pPr>
              <a:defRPr sz="2400"/>
            </a:lvl2pPr>
            <a:lvl3pPr>
              <a:defRPr sz="2000"/>
            </a:lvl3pPr>
            <a:lvl4pPr>
              <a:defRPr sz="1800"/>
            </a:lvl4pPr>
            <a:lvl5pPr>
              <a:defRPr sz="18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07827C67-5EF5-46B6-A778-49997551195E}" type="datetimeFigureOut">
              <a:rPr lang="es-MX" smtClean="0"/>
              <a:pPr/>
              <a:t>10/03/2014</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4C26A1C9-13E4-4567-BB0A-808FB6B0C92B}" type="slidenum">
              <a:rPr lang="es-MX" smtClean="0"/>
              <a:pPr/>
              <a:t>‹Nº›</a:t>
            </a:fld>
            <a:endParaRPr lang="es-MX"/>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nchor="b"/>
          <a:lstStyle>
            <a:lvl1pPr>
              <a:defRPr/>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1"/>
          </p:nvPr>
        </p:nvSpPr>
        <p:spPr>
          <a:xfrm>
            <a:off x="457200" y="5867400"/>
            <a:ext cx="3520440" cy="457200"/>
          </a:xfrm>
          <a:noFill/>
          <a:ln w="12700" cap="flat" cmpd="sng" algn="ctr">
            <a:solidFill>
              <a:schemeClr val="tx2"/>
            </a:solidFill>
            <a:prstDash val="solid"/>
          </a:ln>
          <a:effectLst/>
        </p:spPr>
        <p:style>
          <a:lnRef idx="1">
            <a:schemeClr val="accent1"/>
          </a:lnRef>
          <a:fillRef idx="3">
            <a:schemeClr val="accent1"/>
          </a:fillRef>
          <a:effectRef idx="2">
            <a:schemeClr val="accent1"/>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4" name="3 Marcador de texto"/>
          <p:cNvSpPr>
            <a:spLocks noGrp="1"/>
          </p:cNvSpPr>
          <p:nvPr>
            <p:ph type="body" sz="half" idx="3"/>
          </p:nvPr>
        </p:nvSpPr>
        <p:spPr>
          <a:xfrm>
            <a:off x="4178808" y="5867400"/>
            <a:ext cx="3520440" cy="457200"/>
          </a:xfrm>
          <a:noFill/>
          <a:ln w="12700" cap="flat" cmpd="sng" algn="ctr">
            <a:solidFill>
              <a:schemeClr val="tx2"/>
            </a:solidFill>
            <a:prstDash val="solid"/>
          </a:ln>
          <a:effectLst/>
        </p:spPr>
        <p:style>
          <a:lnRef idx="1">
            <a:schemeClr val="accent2"/>
          </a:lnRef>
          <a:fillRef idx="3">
            <a:schemeClr val="accent2"/>
          </a:fillRef>
          <a:effectRef idx="2">
            <a:schemeClr val="accent2"/>
          </a:effectRef>
          <a:fontRef idx="minor">
            <a:schemeClr val="lt1"/>
          </a:fontRef>
        </p:style>
        <p:txBody>
          <a:bodyPr anchor="ctr"/>
          <a:lstStyle>
            <a:lvl1pPr marL="0" indent="0" algn="ctr">
              <a:buNone/>
              <a:defRPr sz="1800" b="1">
                <a:solidFill>
                  <a:schemeClr val="tx2"/>
                </a:solidFill>
                <a:effectLst/>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s-ES" smtClean="0"/>
              <a:t>Haga clic para modificar el estilo de texto del patrón</a:t>
            </a:r>
          </a:p>
        </p:txBody>
      </p:sp>
      <p:sp>
        <p:nvSpPr>
          <p:cNvPr id="5" name="4 Marcador de contenido"/>
          <p:cNvSpPr>
            <a:spLocks noGrp="1"/>
          </p:cNvSpPr>
          <p:nvPr>
            <p:ph sz="quarter" idx="2"/>
          </p:nvPr>
        </p:nvSpPr>
        <p:spPr>
          <a:xfrm>
            <a:off x="457200"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6" name="5 Marcador de contenido"/>
          <p:cNvSpPr>
            <a:spLocks noGrp="1"/>
          </p:cNvSpPr>
          <p:nvPr>
            <p:ph sz="quarter" idx="4"/>
          </p:nvPr>
        </p:nvSpPr>
        <p:spPr>
          <a:xfrm>
            <a:off x="4178808" y="1711840"/>
            <a:ext cx="3520440" cy="4114800"/>
          </a:xfrm>
        </p:spPr>
        <p:txBody>
          <a:bodyPr/>
          <a:lstStyle>
            <a:lvl1pPr>
              <a:defRPr sz="2400"/>
            </a:lvl1pPr>
            <a:lvl2pPr>
              <a:defRPr sz="2000"/>
            </a:lvl2pPr>
            <a:lvl3pPr>
              <a:defRPr sz="1800"/>
            </a:lvl3pPr>
            <a:lvl4pPr>
              <a:defRPr sz="1600"/>
            </a:lvl4pPr>
            <a:lvl5pPr>
              <a:defRPr sz="16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7" name="6 Marcador de fecha"/>
          <p:cNvSpPr>
            <a:spLocks noGrp="1"/>
          </p:cNvSpPr>
          <p:nvPr>
            <p:ph type="dt" sz="half" idx="10"/>
          </p:nvPr>
        </p:nvSpPr>
        <p:spPr/>
        <p:txBody>
          <a:bodyPr/>
          <a:lstStyle>
            <a:extLst/>
          </a:lstStyle>
          <a:p>
            <a:fld id="{07827C67-5EF5-46B6-A778-49997551195E}" type="datetimeFigureOut">
              <a:rPr lang="es-MX" smtClean="0"/>
              <a:pPr/>
              <a:t>10/03/2014</a:t>
            </a:fld>
            <a:endParaRPr lang="es-MX"/>
          </a:p>
        </p:txBody>
      </p:sp>
      <p:sp>
        <p:nvSpPr>
          <p:cNvPr id="8" name="7 Marcador de pie de página"/>
          <p:cNvSpPr>
            <a:spLocks noGrp="1"/>
          </p:cNvSpPr>
          <p:nvPr>
            <p:ph type="ftr" sz="quarter" idx="11"/>
          </p:nvPr>
        </p:nvSpPr>
        <p:spPr/>
        <p:txBody>
          <a:bodyPr/>
          <a:lstStyle>
            <a:extLst/>
          </a:lstStyle>
          <a:p>
            <a:endParaRPr lang="es-MX"/>
          </a:p>
        </p:txBody>
      </p:sp>
      <p:sp>
        <p:nvSpPr>
          <p:cNvPr id="9" name="8 Marcador de número de diapositiva"/>
          <p:cNvSpPr>
            <a:spLocks noGrp="1"/>
          </p:cNvSpPr>
          <p:nvPr>
            <p:ph type="sldNum" sz="quarter" idx="12"/>
          </p:nvPr>
        </p:nvSpPr>
        <p:spPr/>
        <p:txBody>
          <a:bodyPr/>
          <a:lstStyle>
            <a:extLst/>
          </a:lstStyle>
          <a:p>
            <a:fld id="{4C26A1C9-13E4-4567-BB0A-808FB6B0C92B}" type="slidenum">
              <a:rPr lang="es-MX" smtClean="0"/>
              <a:pPr/>
              <a:t>‹Nº›</a:t>
            </a:fld>
            <a:endParaRPr lang="es-MX"/>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320040"/>
            <a:ext cx="7242048" cy="1143000"/>
          </a:xfrm>
        </p:spPr>
        <p:txBody>
          <a:bodyPr/>
          <a:lstStyle>
            <a:extLst/>
          </a:lstStyle>
          <a:p>
            <a:r>
              <a:rPr kumimoji="0" lang="es-ES" smtClean="0"/>
              <a:t>Haga clic para modificar el estilo de título del patrón</a:t>
            </a:r>
            <a:endParaRPr kumimoji="0" lang="en-US"/>
          </a:p>
        </p:txBody>
      </p:sp>
      <p:sp>
        <p:nvSpPr>
          <p:cNvPr id="3" name="2 Marcador de fecha"/>
          <p:cNvSpPr>
            <a:spLocks noGrp="1"/>
          </p:cNvSpPr>
          <p:nvPr>
            <p:ph type="dt" sz="half" idx="10"/>
          </p:nvPr>
        </p:nvSpPr>
        <p:spPr/>
        <p:txBody>
          <a:bodyPr/>
          <a:lstStyle>
            <a:extLst/>
          </a:lstStyle>
          <a:p>
            <a:fld id="{07827C67-5EF5-46B6-A778-49997551195E}" type="datetimeFigureOut">
              <a:rPr lang="es-MX" smtClean="0"/>
              <a:pPr/>
              <a:t>10/03/2014</a:t>
            </a:fld>
            <a:endParaRPr lang="es-MX"/>
          </a:p>
        </p:txBody>
      </p:sp>
      <p:sp>
        <p:nvSpPr>
          <p:cNvPr id="4" name="3 Marcador de pie de página"/>
          <p:cNvSpPr>
            <a:spLocks noGrp="1"/>
          </p:cNvSpPr>
          <p:nvPr>
            <p:ph type="ftr" sz="quarter" idx="11"/>
          </p:nvPr>
        </p:nvSpPr>
        <p:spPr/>
        <p:txBody>
          <a:bodyPr/>
          <a:lstStyle>
            <a:extLst/>
          </a:lstStyle>
          <a:p>
            <a:endParaRPr lang="es-MX"/>
          </a:p>
        </p:txBody>
      </p:sp>
      <p:sp>
        <p:nvSpPr>
          <p:cNvPr id="5" name="4 Marcador de número de diapositiva"/>
          <p:cNvSpPr>
            <a:spLocks noGrp="1"/>
          </p:cNvSpPr>
          <p:nvPr>
            <p:ph type="sldNum" sz="quarter" idx="12"/>
          </p:nvPr>
        </p:nvSpPr>
        <p:spPr/>
        <p:txBody>
          <a:bodyPr/>
          <a:lstStyle>
            <a:extLst/>
          </a:lstStyle>
          <a:p>
            <a:fld id="{4C26A1C9-13E4-4567-BB0A-808FB6B0C92B}" type="slidenum">
              <a:rPr lang="es-MX" smtClean="0"/>
              <a:pPr/>
              <a:t>‹Nº›</a:t>
            </a:fld>
            <a:endParaRPr lang="es-MX"/>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lvl1pPr>
              <a:defRPr>
                <a:solidFill>
                  <a:schemeClr val="tx2"/>
                </a:solidFill>
              </a:defRPr>
            </a:lvl1pPr>
            <a:extLst/>
          </a:lstStyle>
          <a:p>
            <a:fld id="{07827C67-5EF5-46B6-A778-49997551195E}" type="datetimeFigureOut">
              <a:rPr lang="es-MX" smtClean="0"/>
              <a:pPr/>
              <a:t>10/03/2014</a:t>
            </a:fld>
            <a:endParaRPr lang="es-MX"/>
          </a:p>
        </p:txBody>
      </p:sp>
      <p:sp>
        <p:nvSpPr>
          <p:cNvPr id="3" name="2 Marcador de pie de página"/>
          <p:cNvSpPr>
            <a:spLocks noGrp="1"/>
          </p:cNvSpPr>
          <p:nvPr>
            <p:ph type="ftr" sz="quarter" idx="11"/>
          </p:nvPr>
        </p:nvSpPr>
        <p:spPr/>
        <p:txBody>
          <a:bodyPr/>
          <a:lstStyle>
            <a:lvl1pPr>
              <a:defRPr>
                <a:solidFill>
                  <a:schemeClr val="tx2"/>
                </a:solidFill>
              </a:defRPr>
            </a:lvl1pPr>
            <a:extLst/>
          </a:lstStyle>
          <a:p>
            <a:endParaRPr lang="es-MX"/>
          </a:p>
        </p:txBody>
      </p:sp>
      <p:sp>
        <p:nvSpPr>
          <p:cNvPr id="4" name="3 Marcador de número de diapositiva"/>
          <p:cNvSpPr>
            <a:spLocks noGrp="1"/>
          </p:cNvSpPr>
          <p:nvPr>
            <p:ph type="sldNum" sz="quarter" idx="12"/>
          </p:nvPr>
        </p:nvSpPr>
        <p:spPr/>
        <p:txBody>
          <a:bodyPr/>
          <a:lstStyle>
            <a:extLst/>
          </a:lstStyle>
          <a:p>
            <a:fld id="{4C26A1C9-13E4-4567-BB0A-808FB6B0C92B}" type="slidenum">
              <a:rPr lang="es-MX" smtClean="0"/>
              <a:pPr/>
              <a:t>‹Nº›</a:t>
            </a:fld>
            <a:endParaRPr lang="es-MX"/>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28600"/>
            <a:ext cx="5897880" cy="1173480"/>
          </a:xfrm>
        </p:spPr>
        <p:txBody>
          <a:bodyPr wrap="square" anchor="b"/>
          <a:lstStyle>
            <a:lvl1pPr algn="l">
              <a:buNone/>
              <a:defRPr lang="en-US" sz="2400" baseline="0" smtClean="0"/>
            </a:lvl1pPr>
            <a:extLst/>
          </a:lstStyle>
          <a:p>
            <a:r>
              <a:rPr kumimoji="0" lang="es-ES" smtClean="0"/>
              <a:t>Haga clic para modificar el estilo de título del patrón</a:t>
            </a:r>
            <a:endParaRPr kumimoji="0" lang="en-US"/>
          </a:p>
        </p:txBody>
      </p:sp>
      <p:sp>
        <p:nvSpPr>
          <p:cNvPr id="3" name="2 Marcador de texto"/>
          <p:cNvSpPr>
            <a:spLocks noGrp="1"/>
          </p:cNvSpPr>
          <p:nvPr>
            <p:ph type="body" idx="2"/>
          </p:nvPr>
        </p:nvSpPr>
        <p:spPr>
          <a:xfrm>
            <a:off x="457200" y="1497416"/>
            <a:ext cx="5897880" cy="602512"/>
          </a:xfrm>
        </p:spPr>
        <p:txBody>
          <a:bodyPr rot="0" spcFirstLastPara="0" vertOverflow="overflow" horzOverflow="overflow" vert="horz" wrap="square" lIns="45720" tIns="0" rIns="0" bIns="0" numCol="1" spcCol="0" rtlCol="0" fromWordArt="0" anchor="t" anchorCtr="0" forceAA="0" compatLnSpc="1">
            <a:normAutofit/>
          </a:bodyPr>
          <a:lstStyle>
            <a:lvl1pPr marL="0" indent="0">
              <a:spcBef>
                <a:spcPts val="0"/>
              </a:spcBef>
              <a:spcAft>
                <a:spcPts val="0"/>
              </a:spcAft>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s-ES" smtClean="0"/>
              <a:t>Haga clic para modificar el estilo de texto del patrón</a:t>
            </a:r>
          </a:p>
        </p:txBody>
      </p:sp>
      <p:sp>
        <p:nvSpPr>
          <p:cNvPr id="4" name="3 Marcador de contenido"/>
          <p:cNvSpPr>
            <a:spLocks noGrp="1"/>
          </p:cNvSpPr>
          <p:nvPr>
            <p:ph sz="half" idx="1"/>
          </p:nvPr>
        </p:nvSpPr>
        <p:spPr>
          <a:xfrm>
            <a:off x="457200" y="2133600"/>
            <a:ext cx="7239000" cy="4371752"/>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s-ES" smtClean="0"/>
              <a:t>Haga clic para modificar el estilo de texto del patrón</a:t>
            </a:r>
          </a:p>
          <a:p>
            <a:pPr lvl="1" eaLnBrk="1" latinLnBrk="0" hangingPunct="1"/>
            <a:r>
              <a:rPr lang="es-ES" smtClean="0"/>
              <a:t>Segundo nivel</a:t>
            </a:r>
          </a:p>
          <a:p>
            <a:pPr lvl="2" eaLnBrk="1" latinLnBrk="0" hangingPunct="1"/>
            <a:r>
              <a:rPr lang="es-ES" smtClean="0"/>
              <a:t>Tercer nivel</a:t>
            </a:r>
          </a:p>
          <a:p>
            <a:pPr lvl="3" eaLnBrk="1" latinLnBrk="0" hangingPunct="1"/>
            <a:r>
              <a:rPr lang="es-ES" smtClean="0"/>
              <a:t>Cuarto nivel</a:t>
            </a:r>
          </a:p>
          <a:p>
            <a:pPr lvl="4" eaLnBrk="1" latinLnBrk="0" hangingPunct="1"/>
            <a:r>
              <a:rPr lang="es-ES" smtClean="0"/>
              <a:t>Quinto nivel</a:t>
            </a:r>
            <a:endParaRPr kumimoji="0" lang="en-US"/>
          </a:p>
        </p:txBody>
      </p:sp>
      <p:sp>
        <p:nvSpPr>
          <p:cNvPr id="5" name="4 Marcador de fecha"/>
          <p:cNvSpPr>
            <a:spLocks noGrp="1"/>
          </p:cNvSpPr>
          <p:nvPr>
            <p:ph type="dt" sz="half" idx="10"/>
          </p:nvPr>
        </p:nvSpPr>
        <p:spPr/>
        <p:txBody>
          <a:bodyPr/>
          <a:lstStyle>
            <a:extLst/>
          </a:lstStyle>
          <a:p>
            <a:fld id="{07827C67-5EF5-46B6-A778-49997551195E}" type="datetimeFigureOut">
              <a:rPr lang="es-MX" smtClean="0"/>
              <a:pPr/>
              <a:t>10/03/2014</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4C26A1C9-13E4-4567-BB0A-808FB6B0C92B}" type="slidenum">
              <a:rPr lang="es-MX" smtClean="0"/>
              <a:pPr/>
              <a:t>‹Nº›</a:t>
            </a:fld>
            <a:endParaRPr lang="es-MX"/>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bg>
      <p:bgRef idx="1002">
        <a:schemeClr val="bg2"/>
      </p:bgRef>
    </p:bg>
    <p:spTree>
      <p:nvGrpSpPr>
        <p:cNvPr id="1" name=""/>
        <p:cNvGrpSpPr/>
        <p:nvPr/>
      </p:nvGrpSpPr>
      <p:grpSpPr>
        <a:xfrm>
          <a:off x="0" y="0"/>
          <a:ext cx="0" cy="0"/>
          <a:chOff x="0" y="0"/>
          <a:chExt cx="0" cy="0"/>
        </a:xfrm>
      </p:grpSpPr>
      <p:sp>
        <p:nvSpPr>
          <p:cNvPr id="8" name="7 Rectángulo"/>
          <p:cNvSpPr/>
          <p:nvPr/>
        </p:nvSpPr>
        <p:spPr>
          <a:xfrm rot="21240000">
            <a:off x="597968" y="1004668"/>
            <a:ext cx="4319527" cy="4312573"/>
          </a:xfrm>
          <a:prstGeom prst="rect">
            <a:avLst/>
          </a:prstGeom>
          <a:solidFill>
            <a:srgbClr val="FAFAFA"/>
          </a:solidFill>
          <a:ln w="1270" cap="rnd" cmpd="sng" algn="ctr">
            <a:solidFill>
              <a:srgbClr val="EAEAEA"/>
            </a:solidFill>
            <a:prstDash val="solid"/>
          </a:ln>
          <a:effectLst>
            <a:outerShdw blurRad="25000" dist="12700" dir="5400000" algn="t"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9" name="8 Rectángulo"/>
          <p:cNvSpPr/>
          <p:nvPr/>
        </p:nvSpPr>
        <p:spPr>
          <a:xfrm rot="21420000">
            <a:off x="596706" y="998816"/>
            <a:ext cx="4319527" cy="4312573"/>
          </a:xfrm>
          <a:prstGeom prst="rect">
            <a:avLst/>
          </a:prstGeom>
          <a:solidFill>
            <a:srgbClr val="FAFAFA"/>
          </a:solidFill>
          <a:ln w="1270" cap="rnd" cmpd="sng" algn="ctr">
            <a:solidFill>
              <a:srgbClr val="EAEAEA"/>
            </a:solidFill>
            <a:prstDash val="solid"/>
          </a:ln>
          <a:effectLst>
            <a:outerShdw blurRad="28000" dist="12700" dir="5400000" algn="tl" rotWithShape="0">
              <a:srgbClr val="000000">
                <a:alpha val="4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extLst/>
          </a:lstStyle>
          <a:p>
            <a:pPr algn="ctr" eaLnBrk="1" latinLnBrk="0" hangingPunct="1"/>
            <a:endParaRPr kumimoji="0" lang="en-US"/>
          </a:p>
        </p:txBody>
      </p:sp>
      <p:sp>
        <p:nvSpPr>
          <p:cNvPr id="2" name="1 Título"/>
          <p:cNvSpPr>
            <a:spLocks noGrp="1"/>
          </p:cNvSpPr>
          <p:nvPr>
            <p:ph type="title"/>
          </p:nvPr>
        </p:nvSpPr>
        <p:spPr>
          <a:xfrm>
            <a:off x="5389098" y="1143000"/>
            <a:ext cx="3429000" cy="2057400"/>
          </a:xfrm>
        </p:spPr>
        <p:txBody>
          <a:bodyPr vert="horz" anchor="b"/>
          <a:lstStyle>
            <a:lvl1pPr algn="l">
              <a:buNone/>
              <a:defRPr sz="3000" b="1" baseline="0">
                <a:ln w="500">
                  <a:solidFill>
                    <a:schemeClr val="tx2">
                      <a:shade val="10000"/>
                      <a:satMod val="135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defRPr>
            </a:lvl1pPr>
            <a:extLst/>
          </a:lstStyle>
          <a:p>
            <a:r>
              <a:rPr kumimoji="0" lang="es-ES" smtClean="0"/>
              <a:t>Haga clic para modificar el estilo de título del patrón</a:t>
            </a:r>
            <a:endParaRPr kumimoji="0" lang="en-US" dirty="0"/>
          </a:p>
        </p:txBody>
      </p:sp>
      <p:sp>
        <p:nvSpPr>
          <p:cNvPr id="4" name="3 Marcador de texto"/>
          <p:cNvSpPr>
            <a:spLocks noGrp="1"/>
          </p:cNvSpPr>
          <p:nvPr>
            <p:ph type="body" sz="half" idx="2"/>
          </p:nvPr>
        </p:nvSpPr>
        <p:spPr>
          <a:xfrm>
            <a:off x="5389098" y="3283634"/>
            <a:ext cx="3429000" cy="1920240"/>
          </a:xfrm>
        </p:spPr>
        <p:txBody>
          <a:bodyPr rot="0" spcFirstLastPara="0" vertOverflow="overflow" horzOverflow="overflow" vert="horz" wrap="square" lIns="82296" tIns="0" rIns="0" bIns="0" numCol="1" spcCol="0" rtlCol="0" fromWordArt="0" anchor="t" anchorCtr="0" forceAA="0" compatLnSpc="1">
            <a:normAutofit/>
          </a:bodyPr>
          <a:lstStyle>
            <a:lvl1pPr marL="0" indent="0">
              <a:lnSpc>
                <a:spcPct val="100000"/>
              </a:lnSpc>
              <a:spcBef>
                <a:spcPts val="0"/>
              </a:spcBef>
              <a:buFontTx/>
              <a:buNone/>
              <a:defRPr sz="1400" baseline="0">
                <a:solidFill>
                  <a:schemeClr val="tx1"/>
                </a:solidFill>
              </a:defRPr>
            </a:lvl1pPr>
            <a:lvl2pPr>
              <a:defRPr sz="1200"/>
            </a:lvl2pPr>
            <a:lvl3pPr>
              <a:defRPr sz="1000"/>
            </a:lvl3pPr>
            <a:lvl4pPr>
              <a:defRPr sz="900"/>
            </a:lvl4pPr>
            <a:lvl5pPr>
              <a:defRPr sz="900"/>
            </a:lvl5pPr>
            <a:extLst/>
          </a:lstStyle>
          <a:p>
            <a:pPr marL="0" marR="0" lvl="0" indent="0" algn="l" defTabSz="0" rtl="0" eaLnBrk="1" fontAlgn="auto" latinLnBrk="0" hangingPunct="1">
              <a:lnSpc>
                <a:spcPct val="100000"/>
              </a:lnSpc>
              <a:spcBef>
                <a:spcPts val="0"/>
              </a:spcBef>
              <a:spcAft>
                <a:spcPts val="0"/>
              </a:spcAft>
              <a:buClr>
                <a:schemeClr val="tx2"/>
              </a:buClr>
              <a:buSzPct val="73000"/>
              <a:buFontTx/>
              <a:buNone/>
              <a:tabLst/>
              <a:defRPr/>
            </a:pPr>
            <a:r>
              <a:rPr kumimoji="0" lang="es-ES" smtClean="0"/>
              <a:t>Haga clic para modificar el estilo de texto del patrón</a:t>
            </a:r>
          </a:p>
        </p:txBody>
      </p:sp>
      <p:sp>
        <p:nvSpPr>
          <p:cNvPr id="5" name="4 Marcador de fecha"/>
          <p:cNvSpPr>
            <a:spLocks noGrp="1"/>
          </p:cNvSpPr>
          <p:nvPr>
            <p:ph type="dt" sz="half" idx="10"/>
          </p:nvPr>
        </p:nvSpPr>
        <p:spPr/>
        <p:txBody>
          <a:bodyPr/>
          <a:lstStyle>
            <a:extLst/>
          </a:lstStyle>
          <a:p>
            <a:fld id="{07827C67-5EF5-46B6-A778-49997551195E}" type="datetimeFigureOut">
              <a:rPr lang="es-MX" smtClean="0"/>
              <a:pPr/>
              <a:t>10/03/2014</a:t>
            </a:fld>
            <a:endParaRPr lang="es-MX"/>
          </a:p>
        </p:txBody>
      </p:sp>
      <p:sp>
        <p:nvSpPr>
          <p:cNvPr id="6" name="5 Marcador de pie de página"/>
          <p:cNvSpPr>
            <a:spLocks noGrp="1"/>
          </p:cNvSpPr>
          <p:nvPr>
            <p:ph type="ftr" sz="quarter" idx="11"/>
          </p:nvPr>
        </p:nvSpPr>
        <p:spPr/>
        <p:txBody>
          <a:bodyPr/>
          <a:lstStyle>
            <a:extLst/>
          </a:lstStyle>
          <a:p>
            <a:endParaRPr lang="es-MX"/>
          </a:p>
        </p:txBody>
      </p:sp>
      <p:sp>
        <p:nvSpPr>
          <p:cNvPr id="7" name="6 Marcador de número de diapositiva"/>
          <p:cNvSpPr>
            <a:spLocks noGrp="1"/>
          </p:cNvSpPr>
          <p:nvPr>
            <p:ph type="sldNum" sz="quarter" idx="12"/>
          </p:nvPr>
        </p:nvSpPr>
        <p:spPr/>
        <p:txBody>
          <a:bodyPr/>
          <a:lstStyle>
            <a:extLst/>
          </a:lstStyle>
          <a:p>
            <a:fld id="{4C26A1C9-13E4-4567-BB0A-808FB6B0C92B}" type="slidenum">
              <a:rPr lang="es-MX" smtClean="0"/>
              <a:pPr/>
              <a:t>‹Nº›</a:t>
            </a:fld>
            <a:endParaRPr lang="es-MX"/>
          </a:p>
        </p:txBody>
      </p:sp>
      <p:sp>
        <p:nvSpPr>
          <p:cNvPr id="10" name="9 Marcador de posición de imagen"/>
          <p:cNvSpPr>
            <a:spLocks noGrp="1"/>
          </p:cNvSpPr>
          <p:nvPr>
            <p:ph type="pic" idx="1"/>
          </p:nvPr>
        </p:nvSpPr>
        <p:spPr>
          <a:xfrm>
            <a:off x="663682" y="1041002"/>
            <a:ext cx="4206240" cy="4206240"/>
          </a:xfrm>
          <a:solidFill>
            <a:schemeClr val="bg2">
              <a:shade val="50000"/>
            </a:schemeClr>
          </a:solidFill>
          <a:ln w="107950">
            <a:solidFill>
              <a:srgbClr val="FFFFFF"/>
            </a:solidFill>
            <a:miter lim="800000"/>
          </a:ln>
          <a:effectLst>
            <a:outerShdw blurRad="44450" dist="3810" dir="5400000" algn="tl" rotWithShape="0">
              <a:srgbClr val="000000">
                <a:alpha val="60000"/>
              </a:srgbClr>
            </a:outerShdw>
          </a:effectLst>
          <a:scene3d>
            <a:camera prst="orthographicFront"/>
            <a:lightRig rig="threePt" dir="t"/>
          </a:scene3d>
          <a:sp3d contourW="3810">
            <a:contourClr>
              <a:srgbClr val="969696"/>
            </a:contourClr>
          </a:sp3d>
        </p:spPr>
        <p:txBody>
          <a:bodyPr/>
          <a:lstStyle>
            <a:lvl1pPr marL="0" indent="0">
              <a:buNone/>
              <a:defRPr sz="3200"/>
            </a:lvl1pPr>
            <a:extLst/>
          </a:lstStyle>
          <a:p>
            <a:r>
              <a:rPr kumimoji="0" lang="es-ES" smtClean="0"/>
              <a:t>Haga clic en el icono para agregar una imagen</a:t>
            </a:r>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8 Rectángulo"/>
          <p:cNvSpPr/>
          <p:nvPr/>
        </p:nvSpPr>
        <p:spPr>
          <a:xfrm flipH="1">
            <a:off x="8153400" y="0"/>
            <a:ext cx="990600" cy="6858000"/>
          </a:xfrm>
          <a:prstGeom prst="rect">
            <a:avLst/>
          </a:prstGeom>
          <a:blipFill>
            <a:blip r:embed="rId13">
              <a:alphaModFix amt="43000"/>
            </a:blip>
            <a:tile tx="0" ty="0" sx="50000" sy="50000" flip="none" algn="tl"/>
          </a:blipFill>
          <a:ln w="0" cap="flat" cmpd="sng" algn="ctr">
            <a:noFill/>
            <a:prstDash val="solid"/>
          </a:ln>
          <a:effectLst>
            <a:fillOverlay blend="mult">
              <a:gradFill rotWithShape="1">
                <a:gsLst>
                  <a:gs pos="0">
                    <a:schemeClr val="tx2">
                      <a:tint val="62000"/>
                      <a:satMod val="420000"/>
                    </a:schemeClr>
                  </a:gs>
                  <a:gs pos="100000">
                    <a:schemeClr val="tx2">
                      <a:shade val="20000"/>
                      <a:satMod val="170000"/>
                    </a:schemeClr>
                  </a:gs>
                </a:gsLst>
                <a:path path="circle">
                  <a:fillToRect l="50000" t="110000" r="50000" b="-10000"/>
                </a:path>
                <a:tileRect/>
              </a:gradFill>
            </a:fillOverlay>
            <a:innerShdw blurRad="63500" dist="44450" dir="10800000">
              <a:srgbClr val="000000">
                <a:alpha val="45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2 Marcador de título"/>
          <p:cNvSpPr>
            <a:spLocks noGrp="1"/>
          </p:cNvSpPr>
          <p:nvPr>
            <p:ph type="title"/>
          </p:nvPr>
        </p:nvSpPr>
        <p:spPr>
          <a:xfrm>
            <a:off x="457200" y="320040"/>
            <a:ext cx="7239000" cy="1143000"/>
          </a:xfrm>
          <a:prstGeom prst="rect">
            <a:avLst/>
          </a:prstGeom>
        </p:spPr>
        <p:txBody>
          <a:bodyPr vert="horz" lIns="45720" tIns="0" rIns="45720" bIns="0" anchor="b" anchorCtr="0">
            <a:normAutofit/>
          </a:bodyPr>
          <a:lstStyle>
            <a:extLst/>
          </a:lstStyle>
          <a:p>
            <a:r>
              <a:rPr kumimoji="0" lang="es-ES" smtClean="0"/>
              <a:t>Haga clic para modificar el estilo de título del patrón</a:t>
            </a:r>
            <a:endParaRPr kumimoji="0" lang="en-US"/>
          </a:p>
        </p:txBody>
      </p:sp>
      <p:sp>
        <p:nvSpPr>
          <p:cNvPr id="31" name="30 Marcador de texto"/>
          <p:cNvSpPr>
            <a:spLocks noGrp="1"/>
          </p:cNvSpPr>
          <p:nvPr>
            <p:ph type="body" idx="1"/>
          </p:nvPr>
        </p:nvSpPr>
        <p:spPr>
          <a:xfrm>
            <a:off x="457200" y="1609416"/>
            <a:ext cx="7239000" cy="4846320"/>
          </a:xfrm>
          <a:prstGeom prst="rect">
            <a:avLst/>
          </a:prstGeom>
        </p:spPr>
        <p:txBody>
          <a:bodyPr vert="horz">
            <a:normAutofit/>
          </a:bodyPr>
          <a:lstStyle>
            <a:extLst/>
          </a:lstStyle>
          <a:p>
            <a:pPr lvl="0" eaLnBrk="1" latinLnBrk="0" hangingPunct="1"/>
            <a:r>
              <a:rPr kumimoji="0" lang="es-ES" smtClean="0"/>
              <a:t>Haga clic para modificar el estilo de texto del patrón</a:t>
            </a:r>
          </a:p>
          <a:p>
            <a:pPr lvl="1" eaLnBrk="1" latinLnBrk="0" hangingPunct="1"/>
            <a:r>
              <a:rPr kumimoji="0" lang="es-ES" smtClean="0"/>
              <a:t>Segundo nivel</a:t>
            </a:r>
          </a:p>
          <a:p>
            <a:pPr lvl="2" eaLnBrk="1" latinLnBrk="0" hangingPunct="1"/>
            <a:r>
              <a:rPr kumimoji="0" lang="es-ES" smtClean="0"/>
              <a:t>Tercer nivel</a:t>
            </a:r>
          </a:p>
          <a:p>
            <a:pPr lvl="3" eaLnBrk="1" latinLnBrk="0" hangingPunct="1"/>
            <a:r>
              <a:rPr kumimoji="0" lang="es-ES" smtClean="0"/>
              <a:t>Cuarto nivel</a:t>
            </a:r>
          </a:p>
          <a:p>
            <a:pPr lvl="4" eaLnBrk="1" latinLnBrk="0" hangingPunct="1"/>
            <a:r>
              <a:rPr kumimoji="0" lang="es-ES" smtClean="0"/>
              <a:t>Quinto nivel</a:t>
            </a:r>
            <a:endParaRPr kumimoji="0" lang="en-US"/>
          </a:p>
        </p:txBody>
      </p:sp>
      <p:sp>
        <p:nvSpPr>
          <p:cNvPr id="27" name="26 Marcador de fecha"/>
          <p:cNvSpPr>
            <a:spLocks noGrp="1"/>
          </p:cNvSpPr>
          <p:nvPr>
            <p:ph type="dt" sz="half" idx="2"/>
          </p:nvPr>
        </p:nvSpPr>
        <p:spPr>
          <a:xfrm>
            <a:off x="4245936" y="6557946"/>
            <a:ext cx="2002464" cy="226902"/>
          </a:xfrm>
          <a:prstGeom prst="rect">
            <a:avLst/>
          </a:prstGeom>
        </p:spPr>
        <p:txBody>
          <a:bodyPr vert="horz" tIns="0" bIns="0" anchor="b"/>
          <a:lstStyle>
            <a:lvl1pPr algn="l" eaLnBrk="1" latinLnBrk="0" hangingPunct="1">
              <a:defRPr kumimoji="0" sz="1000">
                <a:solidFill>
                  <a:schemeClr val="tx2"/>
                </a:solidFill>
              </a:defRPr>
            </a:lvl1pPr>
            <a:extLst/>
          </a:lstStyle>
          <a:p>
            <a:fld id="{07827C67-5EF5-46B6-A778-49997551195E}" type="datetimeFigureOut">
              <a:rPr lang="es-MX" smtClean="0"/>
              <a:pPr/>
              <a:t>10/03/2014</a:t>
            </a:fld>
            <a:endParaRPr lang="es-MX"/>
          </a:p>
        </p:txBody>
      </p:sp>
      <p:sp>
        <p:nvSpPr>
          <p:cNvPr id="4" name="3 Marcador de pie de página"/>
          <p:cNvSpPr>
            <a:spLocks noGrp="1"/>
          </p:cNvSpPr>
          <p:nvPr>
            <p:ph type="ftr" sz="quarter" idx="3"/>
          </p:nvPr>
        </p:nvSpPr>
        <p:spPr>
          <a:xfrm>
            <a:off x="457200" y="6557946"/>
            <a:ext cx="3657600" cy="228600"/>
          </a:xfrm>
          <a:prstGeom prst="rect">
            <a:avLst/>
          </a:prstGeom>
        </p:spPr>
        <p:txBody>
          <a:bodyPr vert="horz" tIns="0" bIns="0" anchor="b"/>
          <a:lstStyle>
            <a:lvl1pPr algn="r" eaLnBrk="1" latinLnBrk="0" hangingPunct="1">
              <a:defRPr kumimoji="0" sz="1000">
                <a:solidFill>
                  <a:schemeClr val="tx2"/>
                </a:solidFill>
              </a:defRPr>
            </a:lvl1pPr>
            <a:extLst/>
          </a:lstStyle>
          <a:p>
            <a:endParaRPr lang="es-MX"/>
          </a:p>
        </p:txBody>
      </p:sp>
      <p:sp>
        <p:nvSpPr>
          <p:cNvPr id="16" name="15 Marcador de número de diapositiva"/>
          <p:cNvSpPr>
            <a:spLocks noGrp="1"/>
          </p:cNvSpPr>
          <p:nvPr>
            <p:ph type="sldNum" sz="quarter" idx="4"/>
          </p:nvPr>
        </p:nvSpPr>
        <p:spPr>
          <a:xfrm>
            <a:off x="6251448" y="6556248"/>
            <a:ext cx="588336" cy="228600"/>
          </a:xfrm>
          <a:prstGeom prst="rect">
            <a:avLst/>
          </a:prstGeom>
        </p:spPr>
        <p:txBody>
          <a:bodyPr vert="horz" lIns="0" tIns="0" rIns="0" bIns="0" anchor="b"/>
          <a:lstStyle>
            <a:lvl1pPr algn="r" eaLnBrk="1" latinLnBrk="0" hangingPunct="1">
              <a:defRPr kumimoji="0" sz="1100">
                <a:solidFill>
                  <a:schemeClr val="tx2"/>
                </a:solidFill>
              </a:defRPr>
            </a:lvl1pPr>
            <a:extLst/>
          </a:lstStyle>
          <a:p>
            <a:fld id="{4C26A1C9-13E4-4567-BB0A-808FB6B0C92B}" type="slidenum">
              <a:rPr lang="es-MX" smtClean="0"/>
              <a:pPr/>
              <a:t>‹Nº›</a:t>
            </a:fld>
            <a:endParaRPr lang="es-MX"/>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800" b="1" kern="1200" cap="all" baseline="0">
          <a:ln w="500">
            <a:solidFill>
              <a:schemeClr val="tx2">
                <a:shade val="20000"/>
                <a:satMod val="120000"/>
              </a:schemeClr>
            </a:solidFill>
          </a:ln>
          <a:gradFill>
            <a:gsLst>
              <a:gs pos="0">
                <a:schemeClr val="accent4">
                  <a:tint val="13000"/>
                </a:schemeClr>
              </a:gs>
              <a:gs pos="10000">
                <a:schemeClr val="accent4">
                  <a:tint val="20000"/>
                </a:schemeClr>
              </a:gs>
              <a:gs pos="49000">
                <a:schemeClr val="accent4">
                  <a:tint val="70000"/>
                </a:schemeClr>
              </a:gs>
              <a:gs pos="50000">
                <a:schemeClr val="accent4">
                  <a:tint val="97000"/>
                </a:schemeClr>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hyperlink" Target="http://geekspeak.org/articles/hard_drive_technologies/parallel_ata_hd_800x618.jpg"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hyperlink" Target="http://supernet.files.wordpress.com/2007/02/toshiba-hhd.jpg"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gi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gi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Subtítulo"/>
          <p:cNvSpPr>
            <a:spLocks noGrp="1"/>
          </p:cNvSpPr>
          <p:nvPr>
            <p:ph type="subTitle" idx="1"/>
          </p:nvPr>
        </p:nvSpPr>
        <p:spPr>
          <a:xfrm>
            <a:off x="1357290" y="2428868"/>
            <a:ext cx="6400800" cy="1752600"/>
          </a:xfrm>
        </p:spPr>
        <p:txBody>
          <a:bodyPr>
            <a:normAutofit/>
          </a:bodyPr>
          <a:lstStyle/>
          <a:p>
            <a:r>
              <a:rPr lang="es-MX" sz="3200" dirty="0" smtClean="0"/>
              <a:t>DISCOS DUROS </a:t>
            </a:r>
            <a:endParaRPr lang="es-MX" sz="3200" dirty="0"/>
          </a:p>
        </p:txBody>
      </p:sp>
      <p:pic>
        <p:nvPicPr>
          <p:cNvPr id="12292" name="Picture 4" descr="http://www.alternate.es/pix/faq/hd/hd_ide2.jpg"/>
          <p:cNvPicPr>
            <a:picLocks noChangeAspect="1" noChangeArrowheads="1"/>
          </p:cNvPicPr>
          <p:nvPr/>
        </p:nvPicPr>
        <p:blipFill>
          <a:blip r:embed="rId2"/>
          <a:srcRect/>
          <a:stretch>
            <a:fillRect/>
          </a:stretch>
        </p:blipFill>
        <p:spPr bwMode="auto">
          <a:xfrm>
            <a:off x="5143504" y="3214686"/>
            <a:ext cx="2603011" cy="2659265"/>
          </a:xfrm>
          <a:prstGeom prst="rect">
            <a:avLst/>
          </a:prstGeom>
          <a:noFill/>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214338"/>
            <a:ext cx="7239000" cy="1143000"/>
          </a:xfrm>
        </p:spPr>
        <p:txBody>
          <a:bodyPr>
            <a:normAutofit fontScale="90000"/>
          </a:bodyPr>
          <a:lstStyle/>
          <a:p>
            <a:r>
              <a:rPr lang="es-MX" dirty="0" smtClean="0"/>
              <a:t>CABEZAS DE LECTURA Y ESCRITURA</a:t>
            </a:r>
            <a:endParaRPr lang="es-MX" dirty="0"/>
          </a:p>
        </p:txBody>
      </p:sp>
      <p:sp>
        <p:nvSpPr>
          <p:cNvPr id="4" name="3 CuadroTexto"/>
          <p:cNvSpPr txBox="1"/>
          <p:nvPr/>
        </p:nvSpPr>
        <p:spPr>
          <a:xfrm>
            <a:off x="285720" y="1225689"/>
            <a:ext cx="7786742" cy="5355312"/>
          </a:xfrm>
          <a:prstGeom prst="rect">
            <a:avLst/>
          </a:prstGeom>
          <a:noFill/>
        </p:spPr>
        <p:txBody>
          <a:bodyPr wrap="square" rtlCol="0">
            <a:spAutoFit/>
          </a:bodyPr>
          <a:lstStyle/>
          <a:p>
            <a:pPr algn="just"/>
            <a:r>
              <a:rPr lang="es-ES" b="1" dirty="0"/>
              <a:t>Motores de pasos</a:t>
            </a:r>
            <a:r>
              <a:rPr lang="es-ES" dirty="0"/>
              <a:t> : es un motor eléctrico que puede detenerse o moverse de una posición a otra con retenes mecánicos. </a:t>
            </a:r>
          </a:p>
          <a:p>
            <a:pPr algn="just"/>
            <a:r>
              <a:rPr lang="es-ES" dirty="0"/>
              <a:t> </a:t>
            </a:r>
          </a:p>
          <a:p>
            <a:pPr algn="just"/>
            <a:r>
              <a:rPr lang="es-ES" dirty="0"/>
              <a:t>Los motores de pasos no pueden detenerse por si mismos en posiciones arbitrarias; solo pueden detenerse en ciertas posiciones predeterminadas</a:t>
            </a:r>
            <a:r>
              <a:rPr lang="es-ES" dirty="0" smtClean="0"/>
              <a:t>.</a:t>
            </a:r>
          </a:p>
          <a:p>
            <a:pPr algn="just"/>
            <a:endParaRPr lang="es-ES" dirty="0"/>
          </a:p>
          <a:p>
            <a:pPr algn="just"/>
            <a:r>
              <a:rPr lang="es-ES" b="1" dirty="0"/>
              <a:t>Motores de bobina</a:t>
            </a:r>
            <a:r>
              <a:rPr lang="es-ES" dirty="0"/>
              <a:t> : Los motores de bobina usan una señal de retroalimentación de la unidad para determinar la posición actual de las cabezas y ajustarla si es necesario.</a:t>
            </a:r>
          </a:p>
          <a:p>
            <a:pPr algn="just"/>
            <a:r>
              <a:rPr lang="es-ES" dirty="0"/>
              <a:t> </a:t>
            </a:r>
          </a:p>
          <a:p>
            <a:pPr algn="just"/>
            <a:r>
              <a:rPr lang="es-ES" dirty="0"/>
              <a:t>Trabajan con fuerza electromagnética. Se energiza la bobina electromagnética. Esto provoca que el imán estacionario sea atraído o sea alejado y eso hace que se mueva el mecanismo de cabezas.  Estos sistemas son mucho más rápido, silenciosos y eficientes que los sistemas manejados por motores de pasos</a:t>
            </a:r>
            <a:r>
              <a:rPr lang="es-ES" dirty="0" smtClean="0"/>
              <a:t>.</a:t>
            </a:r>
          </a:p>
          <a:p>
            <a:pPr algn="just"/>
            <a:endParaRPr lang="es-ES" dirty="0"/>
          </a:p>
          <a:p>
            <a:pPr algn="just"/>
            <a:endParaRPr lang="es-ES" dirty="0"/>
          </a:p>
          <a:p>
            <a:pPr algn="just"/>
            <a:endParaRPr lang="es-MX"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85720" y="571480"/>
            <a:ext cx="7858180" cy="3416320"/>
          </a:xfrm>
          <a:prstGeom prst="rect">
            <a:avLst/>
          </a:prstGeom>
          <a:noFill/>
        </p:spPr>
        <p:txBody>
          <a:bodyPr wrap="square" rtlCol="0">
            <a:spAutoFit/>
          </a:bodyPr>
          <a:lstStyle/>
          <a:p>
            <a:pPr algn="just"/>
            <a:r>
              <a:rPr lang="es-ES" b="1" dirty="0" smtClean="0"/>
              <a:t>Filtros de aire</a:t>
            </a:r>
            <a:r>
              <a:rPr lang="es-ES" dirty="0" smtClean="0"/>
              <a:t> : Todos los discos duros tienen dos filtros de aire. Uno de ellos es llamado filtro de recirculación de aire y el otro es llamado filtro barométrico. Esos filtros están permanentemente sellados adentro de la unidad y están diseñados para nunca ser cambiados en la vida de la unidad.</a:t>
            </a:r>
          </a:p>
          <a:p>
            <a:pPr algn="just"/>
            <a:endParaRPr lang="es-ES" dirty="0" smtClean="0"/>
          </a:p>
          <a:p>
            <a:pPr algn="just"/>
            <a:r>
              <a:rPr lang="es-ES" dirty="0" smtClean="0"/>
              <a:t>Un </a:t>
            </a:r>
            <a:r>
              <a:rPr lang="es-ES" dirty="0"/>
              <a:t>disco duro nunca </a:t>
            </a:r>
            <a:r>
              <a:rPr lang="es-ES" dirty="0" err="1"/>
              <a:t>recircula</a:t>
            </a:r>
            <a:r>
              <a:rPr lang="es-ES" dirty="0"/>
              <a:t> aire de la unidad hacia afuera o viceversa. El filtro de recirculación está diseñado para filtrar pequeñas partículas que son desprendidas de los platos durante el despegue y aterrizaje de las cabezas. Los discos duros están permanentemente sellados y no circulan aire del exterior, por lo que pueden funcionar en ambientes extremadamente llenos de polvo</a:t>
            </a:r>
            <a:r>
              <a:rPr lang="es-ES" dirty="0" smtClean="0"/>
              <a:t>.</a:t>
            </a:r>
            <a:endParaRPr lang="es-MX" dirty="0"/>
          </a:p>
        </p:txBody>
      </p:sp>
      <p:pic>
        <p:nvPicPr>
          <p:cNvPr id="22530" name="Picture 2" descr="Discos duros 100 veces más rápidos"/>
          <p:cNvPicPr>
            <a:picLocks noChangeAspect="1" noChangeArrowheads="1"/>
          </p:cNvPicPr>
          <p:nvPr/>
        </p:nvPicPr>
        <p:blipFill>
          <a:blip r:embed="rId2"/>
          <a:srcRect/>
          <a:stretch>
            <a:fillRect/>
          </a:stretch>
        </p:blipFill>
        <p:spPr bwMode="auto">
          <a:xfrm>
            <a:off x="3357554" y="3635352"/>
            <a:ext cx="3571900" cy="3222648"/>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Título"/>
          <p:cNvSpPr>
            <a:spLocks noGrp="1"/>
          </p:cNvSpPr>
          <p:nvPr>
            <p:ph type="title"/>
          </p:nvPr>
        </p:nvSpPr>
        <p:spPr>
          <a:xfrm>
            <a:off x="171416" y="357166"/>
            <a:ext cx="8972584" cy="820122"/>
          </a:xfrm>
        </p:spPr>
        <p:txBody>
          <a:bodyPr>
            <a:normAutofit fontScale="90000"/>
          </a:bodyPr>
          <a:lstStyle/>
          <a:p>
            <a:r>
              <a:rPr lang="es-ES" b="1" dirty="0" smtClean="0"/>
              <a:t/>
            </a:r>
            <a:br>
              <a:rPr lang="es-ES" b="1" dirty="0" smtClean="0"/>
            </a:br>
            <a:r>
              <a:rPr lang="es-ES" b="1" dirty="0" smtClean="0"/>
              <a:t/>
            </a:r>
            <a:br>
              <a:rPr lang="es-ES" b="1" dirty="0" smtClean="0"/>
            </a:br>
            <a:r>
              <a:rPr lang="es-ES" dirty="0" smtClean="0"/>
              <a:t/>
            </a:r>
            <a:br>
              <a:rPr lang="es-ES" dirty="0" smtClean="0"/>
            </a:br>
            <a:r>
              <a:rPr lang="es-ES" dirty="0"/>
              <a:t> </a:t>
            </a:r>
            <a:br>
              <a:rPr lang="es-ES" dirty="0"/>
            </a:br>
            <a:r>
              <a:rPr lang="es-ES" dirty="0" smtClean="0"/>
              <a:t> SELECCIÓN DEL INTERLEAVE (INTERCALADO).</a:t>
            </a:r>
            <a:endParaRPr lang="es-MX" dirty="0"/>
          </a:p>
        </p:txBody>
      </p:sp>
      <p:sp>
        <p:nvSpPr>
          <p:cNvPr id="5" name="4 CuadroTexto"/>
          <p:cNvSpPr txBox="1"/>
          <p:nvPr/>
        </p:nvSpPr>
        <p:spPr>
          <a:xfrm>
            <a:off x="214282" y="1571612"/>
            <a:ext cx="7786742" cy="2308324"/>
          </a:xfrm>
          <a:prstGeom prst="rect">
            <a:avLst/>
          </a:prstGeom>
          <a:noFill/>
        </p:spPr>
        <p:txBody>
          <a:bodyPr wrap="square" rtlCol="0">
            <a:spAutoFit/>
          </a:bodyPr>
          <a:lstStyle/>
          <a:p>
            <a:pPr algn="just"/>
            <a:r>
              <a:rPr lang="es-ES" dirty="0"/>
              <a:t>Cuando se lee un sector del disco duro, al controlador le lleva tiempo transferir el contenido del disco duro al motherboard. La solución es renumerar los sectores en diferente orden. Renumerar los sectores de esta manera es llamado interleave (intercalado). El que es normalmente expresado como un intercambio, en este caso el intercambio es de 2:1, lo que significa que el siguiente sector se encuentra dos hacia adelante</a:t>
            </a:r>
            <a:r>
              <a:rPr lang="es-ES" dirty="0" smtClean="0"/>
              <a:t>.</a:t>
            </a:r>
          </a:p>
          <a:p>
            <a:pPr algn="just"/>
            <a:endParaRPr lang="es-ES" dirty="0"/>
          </a:p>
          <a:p>
            <a:endParaRPr lang="es-MX" dirty="0"/>
          </a:p>
        </p:txBody>
      </p:sp>
      <p:pic>
        <p:nvPicPr>
          <p:cNvPr id="9218" name="Picture 2" descr="http://iteso.mx/~jluis/dduros/index_archivos/image012.jpg"/>
          <p:cNvPicPr>
            <a:picLocks noChangeAspect="1" noChangeArrowheads="1"/>
          </p:cNvPicPr>
          <p:nvPr/>
        </p:nvPicPr>
        <p:blipFill>
          <a:blip r:embed="rId2"/>
          <a:srcRect/>
          <a:stretch>
            <a:fillRect/>
          </a:stretch>
        </p:blipFill>
        <p:spPr bwMode="auto">
          <a:xfrm>
            <a:off x="2428860" y="3571876"/>
            <a:ext cx="4029075" cy="291465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285720" y="0"/>
            <a:ext cx="8472518" cy="714372"/>
          </a:xfrm>
        </p:spPr>
        <p:txBody>
          <a:bodyPr>
            <a:normAutofit/>
          </a:bodyPr>
          <a:lstStyle/>
          <a:p>
            <a:r>
              <a:rPr lang="es-MX" dirty="0" smtClean="0"/>
              <a:t>CONTROLADORES DE DISCOS DUROS</a:t>
            </a:r>
            <a:endParaRPr lang="es-MX" dirty="0"/>
          </a:p>
        </p:txBody>
      </p:sp>
      <p:sp>
        <p:nvSpPr>
          <p:cNvPr id="4" name="3 CuadroTexto"/>
          <p:cNvSpPr txBox="1"/>
          <p:nvPr/>
        </p:nvSpPr>
        <p:spPr>
          <a:xfrm>
            <a:off x="428596" y="857232"/>
            <a:ext cx="7643866" cy="3139321"/>
          </a:xfrm>
          <a:prstGeom prst="rect">
            <a:avLst/>
          </a:prstGeom>
          <a:noFill/>
        </p:spPr>
        <p:txBody>
          <a:bodyPr wrap="square" rtlCol="0">
            <a:spAutoFit/>
          </a:bodyPr>
          <a:lstStyle/>
          <a:p>
            <a:r>
              <a:rPr lang="es-ES" dirty="0"/>
              <a:t>La tarea principal del controlador es transmitir y recibir datos de y hacia la unidad. Los diferentes tipos de controladores limitan que tan rápido puedan moverse los datos de la unidad al sistema y ofrecer diferentes niveles de rendimiento. </a:t>
            </a:r>
          </a:p>
          <a:p>
            <a:r>
              <a:rPr lang="es-ES" dirty="0"/>
              <a:t> </a:t>
            </a:r>
          </a:p>
          <a:p>
            <a:r>
              <a:rPr lang="es-ES" dirty="0"/>
              <a:t>Tipos de controladores de discos duros que podemos enumerar :</a:t>
            </a:r>
          </a:p>
          <a:p>
            <a:r>
              <a:rPr lang="es-ES" dirty="0"/>
              <a:t> </a:t>
            </a:r>
          </a:p>
          <a:p>
            <a:pPr lvl="0"/>
            <a:r>
              <a:rPr lang="es-ES" dirty="0"/>
              <a:t>·       ST-506/412</a:t>
            </a:r>
          </a:p>
          <a:p>
            <a:pPr lvl="0"/>
            <a:r>
              <a:rPr lang="es-ES" dirty="0"/>
              <a:t>·       ESDI</a:t>
            </a:r>
          </a:p>
          <a:p>
            <a:pPr lvl="0"/>
            <a:r>
              <a:rPr lang="es-ES" dirty="0"/>
              <a:t>·       IDE</a:t>
            </a:r>
          </a:p>
          <a:p>
            <a:pPr lvl="0"/>
            <a:r>
              <a:rPr lang="es-ES" dirty="0"/>
              <a:t>·       </a:t>
            </a:r>
            <a:r>
              <a:rPr lang="es-ES" dirty="0" smtClean="0"/>
              <a:t>SCSI</a:t>
            </a:r>
          </a:p>
        </p:txBody>
      </p:sp>
      <p:pic>
        <p:nvPicPr>
          <p:cNvPr id="26626" name="Picture 2" descr="http://es.geocities.com/chimbo28/prop2.png"/>
          <p:cNvPicPr>
            <a:picLocks noChangeAspect="1" noChangeArrowheads="1"/>
          </p:cNvPicPr>
          <p:nvPr/>
        </p:nvPicPr>
        <p:blipFill>
          <a:blip r:embed="rId2"/>
          <a:srcRect/>
          <a:stretch>
            <a:fillRect/>
          </a:stretch>
        </p:blipFill>
        <p:spPr bwMode="auto">
          <a:xfrm>
            <a:off x="3214678" y="3000372"/>
            <a:ext cx="4559039" cy="3571876"/>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14282" y="214290"/>
            <a:ext cx="7858180" cy="5909310"/>
          </a:xfrm>
          <a:prstGeom prst="rect">
            <a:avLst/>
          </a:prstGeom>
          <a:noFill/>
        </p:spPr>
        <p:txBody>
          <a:bodyPr wrap="square" rtlCol="0">
            <a:spAutoFit/>
          </a:bodyPr>
          <a:lstStyle/>
          <a:p>
            <a:pPr algn="just"/>
            <a:r>
              <a:rPr lang="es-ES" b="1" dirty="0" smtClean="0"/>
              <a:t>ST-506/412</a:t>
            </a:r>
            <a:r>
              <a:rPr lang="es-ES" dirty="0" smtClean="0"/>
              <a:t> : desarrollado por </a:t>
            </a:r>
            <a:r>
              <a:rPr lang="es-ES" dirty="0" err="1" smtClean="0"/>
              <a:t>Seagate</a:t>
            </a:r>
            <a:r>
              <a:rPr lang="es-ES" dirty="0" smtClean="0"/>
              <a:t> a inicio de la década de los 80. Apareció originalmente con el modelo de disco duro </a:t>
            </a:r>
            <a:r>
              <a:rPr lang="es-ES" dirty="0" err="1" smtClean="0"/>
              <a:t>Seagate</a:t>
            </a:r>
            <a:r>
              <a:rPr lang="es-ES" dirty="0" smtClean="0"/>
              <a:t> ST-506, de 5¼ pulgadas, altura completa y capacidad de 5 </a:t>
            </a:r>
            <a:r>
              <a:rPr lang="es-ES" dirty="0" err="1" smtClean="0"/>
              <a:t>Mb.</a:t>
            </a:r>
            <a:r>
              <a:rPr lang="es-ES" dirty="0" smtClean="0"/>
              <a:t> Después apareció el modelo ST-412 con capacidad de 10 </a:t>
            </a:r>
            <a:r>
              <a:rPr lang="es-ES" dirty="0" err="1" smtClean="0"/>
              <a:t>Mb.</a:t>
            </a:r>
            <a:r>
              <a:rPr lang="es-ES" dirty="0" smtClean="0"/>
              <a:t> </a:t>
            </a:r>
          </a:p>
          <a:p>
            <a:pPr algn="just"/>
            <a:r>
              <a:rPr lang="es-ES" dirty="0" smtClean="0"/>
              <a:t> </a:t>
            </a:r>
          </a:p>
          <a:p>
            <a:pPr algn="just"/>
            <a:r>
              <a:rPr lang="es-ES" dirty="0" smtClean="0"/>
              <a:t>Se caracteriza por </a:t>
            </a:r>
            <a:r>
              <a:rPr lang="es-ES" dirty="0" err="1" smtClean="0"/>
              <a:t>por</a:t>
            </a:r>
            <a:r>
              <a:rPr lang="es-ES" dirty="0" smtClean="0"/>
              <a:t> tener un arreglo de dos o tres cables, dependiendo si se tienen uno o dos discos duros conectados, uno de ellos es un conector de 34 pines muy similar al de los discos flexibles que conectaría a las dos unidades. Los otros dos cables son de 20 pines, cada uno de ellos se conecta a cada una de las dos unidades.</a:t>
            </a:r>
          </a:p>
          <a:p>
            <a:pPr algn="just"/>
            <a:endParaRPr lang="es-ES" dirty="0"/>
          </a:p>
          <a:p>
            <a:r>
              <a:rPr lang="es-ES" b="1" dirty="0" smtClean="0"/>
              <a:t>ESDI </a:t>
            </a:r>
            <a:r>
              <a:rPr lang="es-ES" b="1" dirty="0"/>
              <a:t>(</a:t>
            </a:r>
            <a:r>
              <a:rPr lang="es-ES" b="1" dirty="0" err="1"/>
              <a:t>Enhanced</a:t>
            </a:r>
            <a:r>
              <a:rPr lang="es-ES" b="1" dirty="0"/>
              <a:t> Small </a:t>
            </a:r>
            <a:r>
              <a:rPr lang="es-ES" b="1" dirty="0" err="1"/>
              <a:t>Device</a:t>
            </a:r>
            <a:r>
              <a:rPr lang="es-ES" b="1" dirty="0"/>
              <a:t> Interface)</a:t>
            </a:r>
            <a:r>
              <a:rPr lang="es-ES" dirty="0"/>
              <a:t> : Establecido como un estándar en 1983 por </a:t>
            </a:r>
            <a:r>
              <a:rPr lang="es-ES" dirty="0" err="1"/>
              <a:t>Maxtor</a:t>
            </a:r>
            <a:r>
              <a:rPr lang="es-ES" dirty="0"/>
              <a:t> como un controlador de alto rendimiento estándar para substituir el ST-506/412.</a:t>
            </a:r>
          </a:p>
          <a:p>
            <a:r>
              <a:rPr lang="es-ES" dirty="0"/>
              <a:t> </a:t>
            </a:r>
            <a:r>
              <a:rPr lang="es-ES" dirty="0" smtClean="0"/>
              <a:t>Sus </a:t>
            </a:r>
            <a:r>
              <a:rPr lang="es-ES" dirty="0"/>
              <a:t>cables y conectores son similares a los del </a:t>
            </a:r>
            <a:r>
              <a:rPr lang="es-ES" i="1" dirty="0"/>
              <a:t>ST-506/412</a:t>
            </a:r>
            <a:r>
              <a:rPr lang="es-ES" dirty="0"/>
              <a:t>.</a:t>
            </a:r>
          </a:p>
          <a:p>
            <a:r>
              <a:rPr lang="es-ES" dirty="0"/>
              <a:t> </a:t>
            </a:r>
          </a:p>
          <a:p>
            <a:pPr algn="just"/>
            <a:endParaRPr lang="es-ES" dirty="0" smtClean="0"/>
          </a:p>
          <a:p>
            <a:pPr algn="just"/>
            <a:r>
              <a:rPr lang="es-ES" dirty="0" smtClean="0"/>
              <a:t> </a:t>
            </a:r>
          </a:p>
          <a:p>
            <a:pPr lvl="0" algn="just"/>
            <a:endParaRPr lang="es-ES" dirty="0" smtClean="0"/>
          </a:p>
          <a:p>
            <a:endParaRPr lang="es-MX" dirty="0" smtClean="0"/>
          </a:p>
          <a:p>
            <a:endParaRPr lang="es-MX" dirty="0"/>
          </a:p>
        </p:txBody>
      </p:sp>
      <p:pic>
        <p:nvPicPr>
          <p:cNvPr id="25602" name="Picture 2" descr="http://www.sinaimg.cn/IT/cr/2007/1101/2805832755.jpg"/>
          <p:cNvPicPr>
            <a:picLocks noChangeAspect="1" noChangeArrowheads="1"/>
          </p:cNvPicPr>
          <p:nvPr/>
        </p:nvPicPr>
        <p:blipFill>
          <a:blip r:embed="rId2"/>
          <a:srcRect/>
          <a:stretch>
            <a:fillRect/>
          </a:stretch>
        </p:blipFill>
        <p:spPr bwMode="auto">
          <a:xfrm>
            <a:off x="428596" y="4572008"/>
            <a:ext cx="3443442" cy="2043109"/>
          </a:xfrm>
          <a:prstGeom prst="rect">
            <a:avLst/>
          </a:prstGeom>
          <a:noFill/>
        </p:spPr>
      </p:pic>
      <p:pic>
        <p:nvPicPr>
          <p:cNvPr id="25604" name="Picture 4" descr="http://hardware.majix.org/computers/sgi.iris/images/iris3010.28.big.jpg"/>
          <p:cNvPicPr>
            <a:picLocks noChangeAspect="1" noChangeArrowheads="1"/>
          </p:cNvPicPr>
          <p:nvPr/>
        </p:nvPicPr>
        <p:blipFill>
          <a:blip r:embed="rId3"/>
          <a:srcRect/>
          <a:stretch>
            <a:fillRect/>
          </a:stretch>
        </p:blipFill>
        <p:spPr bwMode="auto">
          <a:xfrm>
            <a:off x="5786446" y="4429132"/>
            <a:ext cx="2354572" cy="2285992"/>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2844" y="142852"/>
            <a:ext cx="7929618" cy="3693319"/>
          </a:xfrm>
          <a:prstGeom prst="rect">
            <a:avLst/>
          </a:prstGeom>
          <a:noFill/>
        </p:spPr>
        <p:txBody>
          <a:bodyPr wrap="square" rtlCol="0">
            <a:spAutoFit/>
          </a:bodyPr>
          <a:lstStyle/>
          <a:p>
            <a:pPr algn="just"/>
            <a:r>
              <a:rPr lang="es-ES" b="1" dirty="0"/>
              <a:t>IDE (</a:t>
            </a:r>
            <a:r>
              <a:rPr lang="es-ES" b="1" dirty="0" err="1"/>
              <a:t>Integrated</a:t>
            </a:r>
            <a:r>
              <a:rPr lang="es-ES" b="1" dirty="0"/>
              <a:t> Drive </a:t>
            </a:r>
            <a:r>
              <a:rPr lang="es-ES" b="1" dirty="0" err="1"/>
              <a:t>Electronics</a:t>
            </a:r>
            <a:r>
              <a:rPr lang="es-ES" b="1" dirty="0"/>
              <a:t>)</a:t>
            </a:r>
            <a:r>
              <a:rPr lang="es-ES" dirty="0"/>
              <a:t> : Como lo conocemos es oficialmente llamado </a:t>
            </a:r>
            <a:r>
              <a:rPr lang="es-ES" i="1" dirty="0"/>
              <a:t>ATA</a:t>
            </a:r>
            <a:r>
              <a:rPr lang="es-ES" dirty="0"/>
              <a:t> (AT </a:t>
            </a:r>
            <a:r>
              <a:rPr lang="es-ES" dirty="0" err="1"/>
              <a:t>Attachment</a:t>
            </a:r>
            <a:r>
              <a:rPr lang="es-ES" dirty="0"/>
              <a:t>). Los primeros discos duros en utilizarlo fueron los discos duros de tarjeta. En un disco duro con controlador IDE, el controlador del disco está integrado a la unidad, y esta combinación de unidad/controlador se conecta a un conector de bus en el motherboard o a una tarjeta que está instalada a una ranura de expansión.</a:t>
            </a:r>
          </a:p>
          <a:p>
            <a:pPr algn="just"/>
            <a:r>
              <a:rPr lang="es-ES" dirty="0"/>
              <a:t> </a:t>
            </a:r>
          </a:p>
          <a:p>
            <a:pPr algn="just"/>
            <a:r>
              <a:rPr lang="es-ES" dirty="0"/>
              <a:t>La configuración de cables del IDE es muy sencilla, se usa un cable de 40 pines que tiene usualmente 3 conectores, uno de ellos va al conector que está en la tarjeta o el motherboard, los otros dos van a la unidad primaria y secundaria</a:t>
            </a:r>
            <a:r>
              <a:rPr lang="es-ES" dirty="0" smtClean="0"/>
              <a:t>.</a:t>
            </a:r>
          </a:p>
          <a:p>
            <a:pPr algn="just"/>
            <a:endParaRPr lang="es-ES" dirty="0"/>
          </a:p>
          <a:p>
            <a:endParaRPr lang="es-MX" dirty="0"/>
          </a:p>
        </p:txBody>
      </p:sp>
      <p:pic>
        <p:nvPicPr>
          <p:cNvPr id="24578" name="Picture 2" descr="http://www.computerwriter.com/images/ATA_cable-labels-small.jpg"/>
          <p:cNvPicPr>
            <a:picLocks noChangeAspect="1" noChangeArrowheads="1"/>
          </p:cNvPicPr>
          <p:nvPr/>
        </p:nvPicPr>
        <p:blipFill>
          <a:blip r:embed="rId2"/>
          <a:srcRect/>
          <a:stretch>
            <a:fillRect/>
          </a:stretch>
        </p:blipFill>
        <p:spPr bwMode="auto">
          <a:xfrm>
            <a:off x="285720" y="3500438"/>
            <a:ext cx="3333750" cy="3133725"/>
          </a:xfrm>
          <a:prstGeom prst="rect">
            <a:avLst/>
          </a:prstGeom>
          <a:noFill/>
        </p:spPr>
      </p:pic>
      <p:pic>
        <p:nvPicPr>
          <p:cNvPr id="24580" name="Picture 4" descr="http://i94.photobucket.com/albums/l104/Jinncy/Componetes/cable_adaptadores/ide_sata.jpg"/>
          <p:cNvPicPr>
            <a:picLocks noChangeAspect="1" noChangeArrowheads="1"/>
          </p:cNvPicPr>
          <p:nvPr/>
        </p:nvPicPr>
        <p:blipFill>
          <a:blip r:embed="rId3"/>
          <a:srcRect/>
          <a:stretch>
            <a:fillRect/>
          </a:stretch>
        </p:blipFill>
        <p:spPr bwMode="auto">
          <a:xfrm>
            <a:off x="4429124" y="3500438"/>
            <a:ext cx="3429024" cy="2986086"/>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0" y="214290"/>
            <a:ext cx="8186766" cy="748684"/>
          </a:xfrm>
        </p:spPr>
        <p:txBody>
          <a:bodyPr>
            <a:normAutofit fontScale="90000"/>
          </a:bodyPr>
          <a:lstStyle/>
          <a:p>
            <a:r>
              <a:rPr lang="es-ES" b="1" dirty="0" smtClean="0"/>
              <a:t>CONFIGURACIÓN DE UN DISCO DURO IDE</a:t>
            </a:r>
            <a:endParaRPr lang="es-MX" dirty="0"/>
          </a:p>
        </p:txBody>
      </p:sp>
      <p:sp>
        <p:nvSpPr>
          <p:cNvPr id="4" name="3 CuadroTexto"/>
          <p:cNvSpPr txBox="1"/>
          <p:nvPr/>
        </p:nvSpPr>
        <p:spPr>
          <a:xfrm>
            <a:off x="142844" y="1285860"/>
            <a:ext cx="8215370" cy="2031325"/>
          </a:xfrm>
          <a:prstGeom prst="rect">
            <a:avLst/>
          </a:prstGeom>
          <a:noFill/>
        </p:spPr>
        <p:txBody>
          <a:bodyPr wrap="square" rtlCol="0">
            <a:spAutoFit/>
          </a:bodyPr>
          <a:lstStyle/>
          <a:p>
            <a:r>
              <a:rPr lang="es-ES" dirty="0"/>
              <a:t>La configuración de los </a:t>
            </a:r>
            <a:r>
              <a:rPr lang="es-ES" dirty="0" err="1"/>
              <a:t>jumpers</a:t>
            </a:r>
            <a:r>
              <a:rPr lang="es-ES" dirty="0"/>
              <a:t> de la unidad también es muy simple. La mayoría de las unidades tienen estas tres configuraciones :</a:t>
            </a:r>
          </a:p>
          <a:p>
            <a:r>
              <a:rPr lang="es-ES" dirty="0"/>
              <a:t> </a:t>
            </a:r>
          </a:p>
          <a:p>
            <a:pPr lvl="0"/>
            <a:r>
              <a:rPr lang="es-ES" dirty="0"/>
              <a:t>·    Una unidad (maestro)</a:t>
            </a:r>
          </a:p>
          <a:p>
            <a:pPr lvl="0"/>
            <a:r>
              <a:rPr lang="es-ES" dirty="0"/>
              <a:t>·    Maestro (dos unidades)</a:t>
            </a:r>
          </a:p>
          <a:p>
            <a:pPr lvl="0"/>
            <a:r>
              <a:rPr lang="es-ES" dirty="0"/>
              <a:t>·    Esclavo (dos unidades)</a:t>
            </a:r>
          </a:p>
          <a:p>
            <a:endParaRPr lang="es-MX" dirty="0"/>
          </a:p>
        </p:txBody>
      </p:sp>
      <p:pic>
        <p:nvPicPr>
          <p:cNvPr id="28674" name="Picture 2" descr="http://www.opcionweb.com/wp-content/uploads/2007/02/ide-sata.jpg"/>
          <p:cNvPicPr>
            <a:picLocks noChangeAspect="1" noChangeArrowheads="1"/>
          </p:cNvPicPr>
          <p:nvPr/>
        </p:nvPicPr>
        <p:blipFill>
          <a:blip r:embed="rId2"/>
          <a:srcRect/>
          <a:stretch>
            <a:fillRect/>
          </a:stretch>
        </p:blipFill>
        <p:spPr bwMode="auto">
          <a:xfrm>
            <a:off x="3643306" y="2786058"/>
            <a:ext cx="4286250" cy="3467100"/>
          </a:xfrm>
          <a:prstGeom prst="rect">
            <a:avLst/>
          </a:prstGeom>
          <a:noFill/>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14282" y="428604"/>
            <a:ext cx="7929618" cy="5909310"/>
          </a:xfrm>
          <a:prstGeom prst="rect">
            <a:avLst/>
          </a:prstGeom>
          <a:noFill/>
        </p:spPr>
        <p:txBody>
          <a:bodyPr wrap="square" rtlCol="0">
            <a:spAutoFit/>
          </a:bodyPr>
          <a:lstStyle/>
          <a:p>
            <a:pPr algn="just"/>
            <a:r>
              <a:rPr lang="es-ES" b="1" dirty="0"/>
              <a:t>SCSI : (Small </a:t>
            </a:r>
            <a:r>
              <a:rPr lang="es-ES" b="1" dirty="0" err="1"/>
              <a:t>Computer</a:t>
            </a:r>
            <a:r>
              <a:rPr lang="es-ES" b="1" dirty="0"/>
              <a:t> </a:t>
            </a:r>
            <a:r>
              <a:rPr lang="es-ES" b="1" dirty="0" err="1"/>
              <a:t>System</a:t>
            </a:r>
            <a:r>
              <a:rPr lang="es-ES" b="1" dirty="0"/>
              <a:t> Interface)</a:t>
            </a:r>
            <a:r>
              <a:rPr lang="es-ES" dirty="0"/>
              <a:t> : pronúnciese </a:t>
            </a:r>
            <a:r>
              <a:rPr lang="es-ES" i="1" dirty="0" err="1"/>
              <a:t>escosi</a:t>
            </a:r>
            <a:r>
              <a:rPr lang="es-ES" dirty="0"/>
              <a:t> en si no es un controlador de disco, más bien se trata de un bus que soporta hasta 8 dispositivos, el controlador se encuentra integrado al disco duro.</a:t>
            </a:r>
          </a:p>
          <a:p>
            <a:r>
              <a:rPr lang="es-ES" dirty="0"/>
              <a:t> </a:t>
            </a:r>
          </a:p>
          <a:p>
            <a:pPr algn="just"/>
            <a:r>
              <a:rPr lang="es-ES" dirty="0"/>
              <a:t>Soporta hasta 8 dispositivos de los cuales uno de ellos es el controlador instalado en la PC; los otros 7 pueden ser periféricos como:</a:t>
            </a:r>
          </a:p>
          <a:p>
            <a:pPr algn="just"/>
            <a:r>
              <a:rPr lang="es-ES" dirty="0"/>
              <a:t> </a:t>
            </a:r>
            <a:endParaRPr lang="es-ES" dirty="0" smtClean="0"/>
          </a:p>
          <a:p>
            <a:endParaRPr lang="es-ES" dirty="0"/>
          </a:p>
          <a:p>
            <a:endParaRPr lang="es-ES" dirty="0"/>
          </a:p>
          <a:p>
            <a:pPr lvl="0"/>
            <a:r>
              <a:rPr lang="es-ES" dirty="0"/>
              <a:t>·    Discos duros.</a:t>
            </a:r>
          </a:p>
          <a:p>
            <a:pPr lvl="0"/>
            <a:r>
              <a:rPr lang="es-ES" dirty="0"/>
              <a:t>·    Unidades de cinta</a:t>
            </a:r>
          </a:p>
          <a:p>
            <a:pPr lvl="0"/>
            <a:r>
              <a:rPr lang="es-ES" dirty="0"/>
              <a:t>·    CD-</a:t>
            </a:r>
            <a:r>
              <a:rPr lang="es-ES" dirty="0" err="1"/>
              <a:t>ROM’s</a:t>
            </a:r>
            <a:endParaRPr lang="es-ES" dirty="0"/>
          </a:p>
          <a:p>
            <a:pPr lvl="0"/>
            <a:r>
              <a:rPr lang="es-ES" dirty="0"/>
              <a:t>·    </a:t>
            </a:r>
            <a:r>
              <a:rPr lang="es-ES" dirty="0" err="1"/>
              <a:t>Escáners</a:t>
            </a:r>
            <a:endParaRPr lang="es-ES" dirty="0"/>
          </a:p>
          <a:p>
            <a:pPr lvl="0"/>
            <a:r>
              <a:rPr lang="es-ES" dirty="0"/>
              <a:t>·    Otros </a:t>
            </a:r>
            <a:r>
              <a:rPr lang="es-ES" dirty="0" smtClean="0"/>
              <a:t>dispositivos</a:t>
            </a:r>
          </a:p>
          <a:p>
            <a:pPr lvl="0"/>
            <a:endParaRPr lang="es-ES" dirty="0"/>
          </a:p>
          <a:p>
            <a:pPr lvl="0"/>
            <a:endParaRPr lang="es-ES" dirty="0" smtClean="0"/>
          </a:p>
          <a:p>
            <a:pPr lvl="0"/>
            <a:endParaRPr lang="es-ES" dirty="0"/>
          </a:p>
          <a:p>
            <a:pPr lvl="0" algn="just"/>
            <a:r>
              <a:rPr lang="es-ES" dirty="0"/>
              <a:t>Los estándares SCSI son muy específicos cuando se llega a cables y conectores. Los conectores más comunes son los de 50 pines.</a:t>
            </a:r>
          </a:p>
          <a:p>
            <a:r>
              <a:rPr lang="es-ES" dirty="0"/>
              <a:t> </a:t>
            </a:r>
          </a:p>
          <a:p>
            <a:endParaRPr lang="es-MX" dirty="0"/>
          </a:p>
        </p:txBody>
      </p:sp>
      <p:pic>
        <p:nvPicPr>
          <p:cNvPr id="6" name="Picture 2" descr="http://geekspeak.org/articles/hard_drive_technologies/parallel_ata_hd_320x247.jpg">
            <a:hlinkClick r:id="rId2" tooltip="Click to view larger image"/>
          </p:cNvPr>
          <p:cNvPicPr>
            <a:picLocks noChangeAspect="1" noChangeArrowheads="1"/>
          </p:cNvPicPr>
          <p:nvPr/>
        </p:nvPicPr>
        <p:blipFill>
          <a:blip r:embed="rId3"/>
          <a:srcRect/>
          <a:stretch>
            <a:fillRect/>
          </a:stretch>
        </p:blipFill>
        <p:spPr bwMode="auto">
          <a:xfrm>
            <a:off x="4286248" y="2357430"/>
            <a:ext cx="3048000" cy="235267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28596" y="357166"/>
            <a:ext cx="7572428" cy="523220"/>
          </a:xfrm>
          <a:prstGeom prst="rect">
            <a:avLst/>
          </a:prstGeom>
          <a:noFill/>
        </p:spPr>
        <p:txBody>
          <a:bodyPr wrap="square" rtlCol="0">
            <a:spAutoFit/>
          </a:bodyPr>
          <a:lstStyle/>
          <a:p>
            <a:pPr algn="ctr"/>
            <a:r>
              <a:rPr lang="es-MX" sz="2800"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PARTICIONES</a:t>
            </a:r>
            <a:r>
              <a:rPr lang="es-MX" b="1" dirty="0" smtClean="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 </a:t>
            </a:r>
            <a:endParaRPr lang="es-MX"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endParaRPr>
          </a:p>
        </p:txBody>
      </p:sp>
      <p:sp>
        <p:nvSpPr>
          <p:cNvPr id="4" name="3 CuadroTexto"/>
          <p:cNvSpPr txBox="1"/>
          <p:nvPr/>
        </p:nvSpPr>
        <p:spPr>
          <a:xfrm>
            <a:off x="214282" y="1000108"/>
            <a:ext cx="7858180" cy="2862322"/>
          </a:xfrm>
          <a:prstGeom prst="rect">
            <a:avLst/>
          </a:prstGeom>
          <a:noFill/>
        </p:spPr>
        <p:txBody>
          <a:bodyPr wrap="square" rtlCol="0">
            <a:spAutoFit/>
          </a:bodyPr>
          <a:lstStyle/>
          <a:p>
            <a:pPr algn="just"/>
            <a:r>
              <a:rPr lang="es-MX" dirty="0" smtClean="0"/>
              <a:t>Cada disco duro constituye una </a:t>
            </a:r>
            <a:r>
              <a:rPr lang="es-MX" i="1" dirty="0" smtClean="0"/>
              <a:t>unidad física </a:t>
            </a:r>
            <a:r>
              <a:rPr lang="es-MX" dirty="0" smtClean="0"/>
              <a:t>distinta. Sin embargo, los sistemas operativos no trabajan con unidades físicas directamente sino con </a:t>
            </a:r>
            <a:r>
              <a:rPr lang="es-MX" i="1" dirty="0" smtClean="0"/>
              <a:t>unidades lógicas</a:t>
            </a:r>
            <a:r>
              <a:rPr lang="es-MX" dirty="0" smtClean="0"/>
              <a:t>. Dentro de una misma unidad física de disco duro puede haber varias unidades lógicas. Cada una de estas unidades lógicas constituye una </a:t>
            </a:r>
            <a:r>
              <a:rPr lang="es-MX" i="1" dirty="0" smtClean="0"/>
              <a:t>partición</a:t>
            </a:r>
            <a:r>
              <a:rPr lang="es-MX" dirty="0" smtClean="0"/>
              <a:t> del disco duro. Esto quiere decir que podemos dividir un disco duro en, por ejemplo, dos particiones (dos unidades lógicas dentro de una misma unidad física) y trabajar de la misma manera que si tuviésemos dos discos duros (una unidad lógica para cada unidad física). </a:t>
            </a:r>
          </a:p>
          <a:p>
            <a:endParaRPr lang="es-MX" dirty="0"/>
          </a:p>
        </p:txBody>
      </p:sp>
      <p:pic>
        <p:nvPicPr>
          <p:cNvPr id="3076" name="Picture 4" descr="http://manual.sidux.com/lib/images-es/cfdisk-es/cfdisk0-es.png"/>
          <p:cNvPicPr>
            <a:picLocks noChangeAspect="1" noChangeArrowheads="1"/>
          </p:cNvPicPr>
          <p:nvPr/>
        </p:nvPicPr>
        <p:blipFill>
          <a:blip r:embed="rId2"/>
          <a:srcRect/>
          <a:stretch>
            <a:fillRect/>
          </a:stretch>
        </p:blipFill>
        <p:spPr bwMode="auto">
          <a:xfrm>
            <a:off x="2071670" y="3500438"/>
            <a:ext cx="4697150" cy="2967033"/>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img232.imageshack.us/img232/6865/09ec3.jpg"/>
          <p:cNvPicPr>
            <a:picLocks noChangeAspect="1" noChangeArrowheads="1"/>
          </p:cNvPicPr>
          <p:nvPr/>
        </p:nvPicPr>
        <p:blipFill>
          <a:blip r:embed="rId2"/>
          <a:srcRect/>
          <a:stretch>
            <a:fillRect/>
          </a:stretch>
        </p:blipFill>
        <p:spPr bwMode="auto">
          <a:xfrm>
            <a:off x="1366722" y="857232"/>
            <a:ext cx="6134196" cy="4181477"/>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0"/>
            <a:ext cx="7239000" cy="1143000"/>
          </a:xfrm>
        </p:spPr>
        <p:txBody>
          <a:bodyPr/>
          <a:lstStyle/>
          <a:p>
            <a:r>
              <a:rPr lang="es-MX" dirty="0" smtClean="0"/>
              <a:t>DISCOS DUROS</a:t>
            </a:r>
            <a:endParaRPr lang="es-MX" dirty="0"/>
          </a:p>
        </p:txBody>
      </p:sp>
      <p:pic>
        <p:nvPicPr>
          <p:cNvPr id="10242" name="Picture 2" descr="http://www.lainterfaz.com/wp-content/uploads/2007/10/disco-duro-terabyte.jpg"/>
          <p:cNvPicPr>
            <a:picLocks noChangeAspect="1" noChangeArrowheads="1"/>
          </p:cNvPicPr>
          <p:nvPr/>
        </p:nvPicPr>
        <p:blipFill>
          <a:blip r:embed="rId2"/>
          <a:srcRect/>
          <a:stretch>
            <a:fillRect/>
          </a:stretch>
        </p:blipFill>
        <p:spPr bwMode="auto">
          <a:xfrm>
            <a:off x="2786050" y="4500570"/>
            <a:ext cx="2714644" cy="1826968"/>
          </a:xfrm>
          <a:prstGeom prst="rect">
            <a:avLst/>
          </a:prstGeom>
          <a:noFill/>
        </p:spPr>
      </p:pic>
      <p:sp>
        <p:nvSpPr>
          <p:cNvPr id="10245" name="Rectangle 5"/>
          <p:cNvSpPr>
            <a:spLocks noChangeArrowheads="1"/>
          </p:cNvSpPr>
          <p:nvPr/>
        </p:nvSpPr>
        <p:spPr bwMode="auto">
          <a:xfrm>
            <a:off x="261440" y="1357298"/>
            <a:ext cx="7811022"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charset="0"/>
                <a:cs typeface="Arial" charset="0"/>
              </a:rPr>
              <a:t>Está construido de platos rígidos, usualmente son de aluminio o cristal. En comparación con los </a:t>
            </a:r>
            <a:r>
              <a:rPr kumimoji="0" lang="es-ES" sz="1800" b="0" i="1" u="none" strike="noStrike" cap="none" normalizeH="0" baseline="0" dirty="0" smtClean="0">
                <a:ln>
                  <a:noFill/>
                </a:ln>
                <a:solidFill>
                  <a:schemeClr val="tx1"/>
                </a:solidFill>
                <a:effectLst/>
                <a:latin typeface="Arial" charset="0"/>
                <a:cs typeface="Arial" charset="0"/>
              </a:rPr>
              <a:t>discos flexibles</a:t>
            </a:r>
            <a:r>
              <a:rPr kumimoji="0" lang="es-ES" sz="1800" b="0" i="0" u="none" strike="noStrike" cap="none" normalizeH="0" baseline="0" dirty="0" smtClean="0">
                <a:ln>
                  <a:noFill/>
                </a:ln>
                <a:solidFill>
                  <a:schemeClr val="tx1"/>
                </a:solidFill>
                <a:effectLst/>
                <a:latin typeface="Arial" charset="0"/>
                <a:cs typeface="Arial" charset="0"/>
              </a:rPr>
              <a:t> los platos no podrían ser doblados. Los platos tampoco pueden ser removidos, por eso se les llama también </a:t>
            </a:r>
            <a:r>
              <a:rPr kumimoji="0" lang="es-ES" sz="1800" b="0" i="1" u="none" strike="noStrike" cap="none" normalizeH="0" baseline="0" dirty="0" smtClean="0">
                <a:ln>
                  <a:noFill/>
                </a:ln>
                <a:solidFill>
                  <a:schemeClr val="tx1"/>
                </a:solidFill>
                <a:effectLst/>
                <a:latin typeface="Arial" charset="0"/>
                <a:cs typeface="Arial" charset="0"/>
              </a:rPr>
              <a:t>discos fijos.</a:t>
            </a:r>
          </a:p>
          <a:p>
            <a:pPr marL="0" marR="0" lvl="0" indent="0" algn="just" defTabSz="914400" rtl="0" eaLnBrk="1" fontAlgn="base" latinLnBrk="0" hangingPunct="1">
              <a:lnSpc>
                <a:spcPct val="100000"/>
              </a:lnSpc>
              <a:spcBef>
                <a:spcPct val="0"/>
              </a:spcBef>
              <a:spcAft>
                <a:spcPct val="0"/>
              </a:spcAft>
              <a:buClrTx/>
              <a:buSzTx/>
              <a:buFontTx/>
              <a:buNone/>
              <a:tabLst/>
            </a:pPr>
            <a:endParaRPr lang="es-ES" i="1" dirty="0">
              <a:latin typeface="Arial" charset="0"/>
              <a:cs typeface="Arial" charset="0"/>
            </a:endParaRPr>
          </a:p>
          <a:p>
            <a:pPr lvl="0" algn="just" fontAlgn="base">
              <a:spcBef>
                <a:spcPct val="0"/>
              </a:spcBef>
              <a:spcAft>
                <a:spcPct val="0"/>
              </a:spcAft>
            </a:pPr>
            <a:r>
              <a:rPr lang="es-MX" dirty="0" smtClean="0">
                <a:latin typeface="Arial" pitchFamily="34" charset="0"/>
                <a:cs typeface="Arial" pitchFamily="34" charset="0"/>
              </a:rPr>
              <a:t>Hay distintos estándares a la hora de comunicar un disco duro con la computadora. Existen distintos tipos de interfaces las más comunes son: </a:t>
            </a:r>
            <a:r>
              <a:rPr lang="es-MX" i="1" dirty="0" err="1" smtClean="0">
                <a:latin typeface="Arial" pitchFamily="34" charset="0"/>
                <a:cs typeface="Arial" pitchFamily="34" charset="0"/>
              </a:rPr>
              <a:t>Integrated</a:t>
            </a:r>
            <a:r>
              <a:rPr lang="es-MX" i="1" dirty="0" smtClean="0">
                <a:latin typeface="Arial" pitchFamily="34" charset="0"/>
                <a:cs typeface="Arial" pitchFamily="34" charset="0"/>
              </a:rPr>
              <a:t> Drive Electronics</a:t>
            </a:r>
            <a:r>
              <a:rPr lang="es-MX" dirty="0" smtClean="0">
                <a:latin typeface="Arial" pitchFamily="34" charset="0"/>
                <a:cs typeface="Arial" pitchFamily="34" charset="0"/>
              </a:rPr>
              <a:t> (IDE, también llamado ATA) , SCSI generalmente usado en servidores, SATA, este último estandarizado en el año 2004 y FC exclusivo para servidores.</a:t>
            </a:r>
            <a:r>
              <a:rPr kumimoji="0" lang="es-ES"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85720" y="357166"/>
            <a:ext cx="7572428" cy="4801314"/>
          </a:xfrm>
          <a:prstGeom prst="rect">
            <a:avLst/>
          </a:prstGeom>
          <a:noFill/>
        </p:spPr>
        <p:txBody>
          <a:bodyPr wrap="square" rtlCol="0">
            <a:spAutoFit/>
          </a:bodyPr>
          <a:lstStyle/>
          <a:p>
            <a:pPr algn="just"/>
            <a:r>
              <a:rPr lang="es-MX" dirty="0" smtClean="0"/>
              <a:t>Como mínimo, es necesario crear una partición para cada disco duro. Esta partición puede contener la totalidad del espacio del disco duro o sólo una parte. Las razones que nos pueden llevar a crear más de una partición por disco se suelen reducir a tres. </a:t>
            </a:r>
          </a:p>
          <a:p>
            <a:pPr algn="just"/>
            <a:endParaRPr lang="es-MX" dirty="0" smtClean="0"/>
          </a:p>
          <a:p>
            <a:pPr algn="just"/>
            <a:r>
              <a:rPr lang="es-MX" u="sng" dirty="0" smtClean="0"/>
              <a:t>Razones organizativas</a:t>
            </a:r>
            <a:r>
              <a:rPr lang="es-MX" dirty="0" smtClean="0"/>
              <a:t>. Considérese el caso de un ordenador que es compartido por dos usuarios y, con objeto de lograr una mejor organización y seguridad de sus datos deciden utilizar particiones separadas. </a:t>
            </a:r>
          </a:p>
          <a:p>
            <a:pPr algn="just"/>
            <a:endParaRPr lang="es-MX" dirty="0" smtClean="0"/>
          </a:p>
          <a:p>
            <a:pPr algn="just"/>
            <a:r>
              <a:rPr lang="es-MX" u="sng" dirty="0" smtClean="0"/>
              <a:t>Instalación de más de un sistema operativo</a:t>
            </a:r>
            <a:r>
              <a:rPr lang="es-MX" dirty="0" smtClean="0"/>
              <a:t>. Debido a que cada sistema operativo requiere (como norma general) una partición propia para trabajar, si queremos instalar dos sistemas operativos a la vez en el mismo disco duro (por ejemplo, Windows 98 y Linux), será necesario </a:t>
            </a:r>
            <a:r>
              <a:rPr lang="es-MX" dirty="0" err="1" smtClean="0"/>
              <a:t>particionar</a:t>
            </a:r>
            <a:r>
              <a:rPr lang="es-MX" dirty="0" smtClean="0"/>
              <a:t> el disco. </a:t>
            </a:r>
          </a:p>
          <a:p>
            <a:pPr algn="just"/>
            <a:endParaRPr lang="es-MX" dirty="0" smtClean="0"/>
          </a:p>
          <a:p>
            <a:pPr algn="just"/>
            <a:endParaRPr lang="es-MX" dirty="0"/>
          </a:p>
        </p:txBody>
      </p:sp>
      <p:pic>
        <p:nvPicPr>
          <p:cNvPr id="2050" name="Picture 2" descr="http://www.ikkaro.com/files/u1/disco-duro.jpg"/>
          <p:cNvPicPr>
            <a:picLocks noChangeAspect="1" noChangeArrowheads="1"/>
          </p:cNvPicPr>
          <p:nvPr/>
        </p:nvPicPr>
        <p:blipFill>
          <a:blip r:embed="rId2" cstate="print"/>
          <a:srcRect/>
          <a:stretch>
            <a:fillRect/>
          </a:stretch>
        </p:blipFill>
        <p:spPr bwMode="auto">
          <a:xfrm>
            <a:off x="2714612" y="4500570"/>
            <a:ext cx="3071834" cy="2046609"/>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4" name="3 CuadroTexto"/>
          <p:cNvSpPr txBox="1"/>
          <p:nvPr/>
        </p:nvSpPr>
        <p:spPr>
          <a:xfrm>
            <a:off x="428596" y="500042"/>
            <a:ext cx="7572428" cy="2031325"/>
          </a:xfrm>
          <a:prstGeom prst="rect">
            <a:avLst/>
          </a:prstGeom>
          <a:noFill/>
        </p:spPr>
        <p:txBody>
          <a:bodyPr wrap="square" rtlCol="0">
            <a:spAutoFit/>
          </a:bodyPr>
          <a:lstStyle/>
          <a:p>
            <a:pPr algn="just"/>
            <a:r>
              <a:rPr lang="es-MX" u="sng" dirty="0" smtClean="0"/>
              <a:t>Razones de eficiencia</a:t>
            </a:r>
            <a:r>
              <a:rPr lang="es-MX" dirty="0" smtClean="0"/>
              <a:t>. Por ejemplo, suele ser preferible tener varias particiones FAT pequeñas antes que una gran partición FAT. Esto es debido a que cuanto mayor es el tamaño de una partición, mayor es el tamaño del </a:t>
            </a:r>
            <a:r>
              <a:rPr lang="es-MX" i="1" dirty="0" smtClean="0"/>
              <a:t>grupo </a:t>
            </a:r>
            <a:r>
              <a:rPr lang="es-MX" dirty="0" smtClean="0"/>
              <a:t>(</a:t>
            </a:r>
            <a:r>
              <a:rPr lang="es-MX" i="1" dirty="0" err="1" smtClean="0"/>
              <a:t>cluster</a:t>
            </a:r>
            <a:r>
              <a:rPr lang="es-MX" dirty="0" smtClean="0"/>
              <a:t>) y, por consiguiente, se desaprovecha más espacio de la partición. Más adelante, explicaremos esto con mayor detalle. </a:t>
            </a:r>
          </a:p>
          <a:p>
            <a:endParaRPr lang="es-MX" dirty="0"/>
          </a:p>
        </p:txBody>
      </p:sp>
      <p:pic>
        <p:nvPicPr>
          <p:cNvPr id="39938" name="Picture 2" descr="toshiba-hhd.jpg">
            <a:hlinkClick r:id="rId2" tooltip="toshiba-hhd.jpg"/>
          </p:cNvPr>
          <p:cNvPicPr>
            <a:picLocks noChangeAspect="1" noChangeArrowheads="1"/>
          </p:cNvPicPr>
          <p:nvPr/>
        </p:nvPicPr>
        <p:blipFill>
          <a:blip r:embed="rId3"/>
          <a:srcRect/>
          <a:stretch>
            <a:fillRect/>
          </a:stretch>
        </p:blipFill>
        <p:spPr bwMode="auto">
          <a:xfrm>
            <a:off x="1785918" y="2428868"/>
            <a:ext cx="4762500" cy="3571875"/>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0"/>
            <a:ext cx="7239000" cy="1143000"/>
          </a:xfrm>
        </p:spPr>
        <p:txBody>
          <a:bodyPr>
            <a:normAutofit fontScale="90000"/>
          </a:bodyPr>
          <a:lstStyle/>
          <a:p>
            <a:pPr algn="ctr"/>
            <a:r>
              <a:rPr lang="es-MX" dirty="0" smtClean="0"/>
              <a:t>PARTICIONES PRIMARIAS O LOGICAS</a:t>
            </a:r>
            <a:endParaRPr lang="es-MX" dirty="0"/>
          </a:p>
        </p:txBody>
      </p:sp>
      <p:sp>
        <p:nvSpPr>
          <p:cNvPr id="4" name="3 CuadroTexto"/>
          <p:cNvSpPr txBox="1"/>
          <p:nvPr/>
        </p:nvSpPr>
        <p:spPr>
          <a:xfrm>
            <a:off x="428596" y="1500174"/>
            <a:ext cx="7429552" cy="1200329"/>
          </a:xfrm>
          <a:prstGeom prst="rect">
            <a:avLst/>
          </a:prstGeom>
          <a:noFill/>
        </p:spPr>
        <p:txBody>
          <a:bodyPr wrap="square" rtlCol="0">
            <a:spAutoFit/>
          </a:bodyPr>
          <a:lstStyle/>
          <a:p>
            <a:pPr algn="just"/>
            <a:r>
              <a:rPr lang="es-MX" dirty="0" smtClean="0"/>
              <a:t>Las particiones pueden ser de dos tipos: </a:t>
            </a:r>
            <a:r>
              <a:rPr lang="es-MX" i="1" dirty="0" smtClean="0"/>
              <a:t>primarias </a:t>
            </a:r>
            <a:r>
              <a:rPr lang="es-MX" dirty="0" smtClean="0"/>
              <a:t>o </a:t>
            </a:r>
            <a:r>
              <a:rPr lang="es-MX" i="1" dirty="0" smtClean="0"/>
              <a:t>lógicas</a:t>
            </a:r>
            <a:r>
              <a:rPr lang="es-MX" dirty="0" smtClean="0"/>
              <a:t>. Las particiones lógicas se definen dentro de una partición primaria especial denominada </a:t>
            </a:r>
            <a:r>
              <a:rPr lang="es-MX" i="1" dirty="0" smtClean="0"/>
              <a:t>partición extendida</a:t>
            </a:r>
            <a:r>
              <a:rPr lang="es-MX" dirty="0" smtClean="0"/>
              <a:t>. </a:t>
            </a:r>
          </a:p>
          <a:p>
            <a:endParaRPr lang="es-MX" dirty="0"/>
          </a:p>
        </p:txBody>
      </p:sp>
      <p:pic>
        <p:nvPicPr>
          <p:cNvPr id="1026" name="Picture 2" descr="http://www.saulo.net/pub/msdos/DISKLOG.GIF"/>
          <p:cNvPicPr>
            <a:picLocks noChangeAspect="1" noChangeArrowheads="1"/>
          </p:cNvPicPr>
          <p:nvPr/>
        </p:nvPicPr>
        <p:blipFill>
          <a:blip r:embed="rId2"/>
          <a:srcRect/>
          <a:stretch>
            <a:fillRect/>
          </a:stretch>
        </p:blipFill>
        <p:spPr bwMode="auto">
          <a:xfrm>
            <a:off x="1142976" y="3214686"/>
            <a:ext cx="6016786" cy="2143140"/>
          </a:xfrm>
          <a:prstGeom prst="rect">
            <a:avLst/>
          </a:prstGeom>
          <a:noFill/>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42910" y="0"/>
            <a:ext cx="7239000" cy="1143000"/>
          </a:xfrm>
        </p:spPr>
        <p:txBody>
          <a:bodyPr/>
          <a:lstStyle/>
          <a:p>
            <a:pPr algn="ctr"/>
            <a:r>
              <a:rPr lang="es-MX" dirty="0" smtClean="0"/>
              <a:t>Sector de arranque </a:t>
            </a:r>
            <a:r>
              <a:rPr lang="es-MX" dirty="0" err="1" smtClean="0"/>
              <a:t>mbr</a:t>
            </a:r>
            <a:r>
              <a:rPr lang="es-MX" dirty="0" smtClean="0"/>
              <a:t> </a:t>
            </a:r>
            <a:endParaRPr lang="es-MX" dirty="0"/>
          </a:p>
        </p:txBody>
      </p:sp>
      <p:sp>
        <p:nvSpPr>
          <p:cNvPr id="4" name="3 CuadroTexto"/>
          <p:cNvSpPr txBox="1"/>
          <p:nvPr/>
        </p:nvSpPr>
        <p:spPr>
          <a:xfrm>
            <a:off x="357158" y="1428736"/>
            <a:ext cx="7715304" cy="1754326"/>
          </a:xfrm>
          <a:prstGeom prst="rect">
            <a:avLst/>
          </a:prstGeom>
          <a:noFill/>
        </p:spPr>
        <p:txBody>
          <a:bodyPr wrap="square" rtlCol="0">
            <a:spAutoFit/>
          </a:bodyPr>
          <a:lstStyle/>
          <a:p>
            <a:pPr algn="just"/>
            <a:r>
              <a:rPr lang="es-MX" dirty="0" smtClean="0"/>
              <a:t>Un </a:t>
            </a:r>
            <a:r>
              <a:rPr lang="es-MX" b="1" dirty="0" err="1" smtClean="0"/>
              <a:t>master</a:t>
            </a:r>
            <a:r>
              <a:rPr lang="es-MX" b="1" dirty="0" smtClean="0"/>
              <a:t> </a:t>
            </a:r>
            <a:r>
              <a:rPr lang="es-MX" b="1" dirty="0" err="1" smtClean="0"/>
              <a:t>boot</a:t>
            </a:r>
            <a:r>
              <a:rPr lang="es-MX" b="1" dirty="0" smtClean="0"/>
              <a:t> record (MBR)</a:t>
            </a:r>
            <a:r>
              <a:rPr lang="es-MX" dirty="0" smtClean="0"/>
              <a:t> es el primer sector ("sector cero") de un dispositivo de almacenamiento de datos, como un disco duro. A veces, se emplea para el arranque del sistema operativo con bootstrap, otras veces es usado para almacenar una tabla de particiones y, en ocasiones, se usa sólo para identificar un dispositivo de disco individual, aunque en algunas máquinas esto último no se usa y es ignorado</a:t>
            </a:r>
            <a:endParaRPr lang="es-MX" dirty="0"/>
          </a:p>
        </p:txBody>
      </p:sp>
      <p:pic>
        <p:nvPicPr>
          <p:cNvPr id="34818" name="Picture 2" descr="http://msdos.pe.tripod.com/Imagenes/Sistema.gif"/>
          <p:cNvPicPr>
            <a:picLocks noChangeAspect="1" noChangeArrowheads="1"/>
          </p:cNvPicPr>
          <p:nvPr/>
        </p:nvPicPr>
        <p:blipFill>
          <a:blip r:embed="rId2"/>
          <a:srcRect/>
          <a:stretch>
            <a:fillRect/>
          </a:stretch>
        </p:blipFill>
        <p:spPr bwMode="auto">
          <a:xfrm>
            <a:off x="2000232" y="3429000"/>
            <a:ext cx="4495800" cy="3152775"/>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00034" y="0"/>
            <a:ext cx="7239000" cy="1143000"/>
          </a:xfrm>
        </p:spPr>
        <p:txBody>
          <a:bodyPr/>
          <a:lstStyle/>
          <a:p>
            <a:pPr algn="ctr"/>
            <a:r>
              <a:rPr lang="es-MX" dirty="0" smtClean="0"/>
              <a:t>FAT</a:t>
            </a:r>
            <a:endParaRPr lang="es-MX" dirty="0"/>
          </a:p>
        </p:txBody>
      </p:sp>
      <p:sp>
        <p:nvSpPr>
          <p:cNvPr id="4" name="3 CuadroTexto"/>
          <p:cNvSpPr txBox="1"/>
          <p:nvPr/>
        </p:nvSpPr>
        <p:spPr>
          <a:xfrm>
            <a:off x="285720" y="1500174"/>
            <a:ext cx="7786742" cy="1477328"/>
          </a:xfrm>
          <a:prstGeom prst="rect">
            <a:avLst/>
          </a:prstGeom>
          <a:noFill/>
        </p:spPr>
        <p:txBody>
          <a:bodyPr wrap="square" rtlCol="0">
            <a:spAutoFit/>
          </a:bodyPr>
          <a:lstStyle/>
          <a:p>
            <a:pPr algn="just"/>
            <a:r>
              <a:rPr lang="es-MX" b="1" dirty="0" smtClean="0"/>
              <a:t>Tabla de Asignación de Archivos</a:t>
            </a:r>
            <a:r>
              <a:rPr lang="es-MX" dirty="0" smtClean="0"/>
              <a:t>, en inglés, </a:t>
            </a:r>
            <a:r>
              <a:rPr lang="es-MX" i="1" dirty="0" err="1" smtClean="0"/>
              <a:t>File</a:t>
            </a:r>
            <a:r>
              <a:rPr lang="es-MX" i="1" dirty="0" smtClean="0"/>
              <a:t> </a:t>
            </a:r>
            <a:r>
              <a:rPr lang="es-MX" i="1" dirty="0" err="1" smtClean="0"/>
              <a:t>Allocation</a:t>
            </a:r>
            <a:r>
              <a:rPr lang="es-MX" i="1" dirty="0" smtClean="0"/>
              <a:t> </a:t>
            </a:r>
            <a:r>
              <a:rPr lang="es-MX" i="1" dirty="0" err="1" smtClean="0"/>
              <a:t>Table</a:t>
            </a:r>
            <a:r>
              <a:rPr lang="es-MX" dirty="0" smtClean="0"/>
              <a:t> (</a:t>
            </a:r>
            <a:r>
              <a:rPr lang="es-MX" b="1" dirty="0" smtClean="0"/>
              <a:t>FAT</a:t>
            </a:r>
            <a:r>
              <a:rPr lang="es-MX" dirty="0" smtClean="0"/>
              <a:t>) es un sistema de archivos desarrollado para MS-DOS, así como el sistema de archivos principal de las ediciones no empresariales de Microsoft Windows hasta Windows Me.</a:t>
            </a:r>
          </a:p>
          <a:p>
            <a:endParaRPr lang="es-MX" dirty="0"/>
          </a:p>
        </p:txBody>
      </p:sp>
      <p:pic>
        <p:nvPicPr>
          <p:cNvPr id="36866" name="Picture 2" descr="http://www.ranish.com/part/primer_fat.gif"/>
          <p:cNvPicPr>
            <a:picLocks noChangeAspect="1" noChangeArrowheads="1"/>
          </p:cNvPicPr>
          <p:nvPr/>
        </p:nvPicPr>
        <p:blipFill>
          <a:blip r:embed="rId2"/>
          <a:srcRect/>
          <a:stretch>
            <a:fillRect/>
          </a:stretch>
        </p:blipFill>
        <p:spPr bwMode="auto">
          <a:xfrm>
            <a:off x="1500166" y="3357562"/>
            <a:ext cx="5791200" cy="2667000"/>
          </a:xfrm>
          <a:prstGeom prst="rect">
            <a:avLst/>
          </a:prstGeom>
          <a:noFill/>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214338"/>
            <a:ext cx="7239000" cy="1143000"/>
          </a:xfrm>
        </p:spPr>
        <p:txBody>
          <a:bodyPr/>
          <a:lstStyle/>
          <a:p>
            <a:pPr algn="ctr"/>
            <a:r>
              <a:rPr lang="es-MX" dirty="0" smtClean="0"/>
              <a:t>NTFS</a:t>
            </a:r>
            <a:endParaRPr lang="es-MX" dirty="0"/>
          </a:p>
        </p:txBody>
      </p:sp>
      <p:sp>
        <p:nvSpPr>
          <p:cNvPr id="4" name="3 CuadroTexto"/>
          <p:cNvSpPr txBox="1"/>
          <p:nvPr/>
        </p:nvSpPr>
        <p:spPr>
          <a:xfrm>
            <a:off x="428596" y="1714488"/>
            <a:ext cx="7358114" cy="3970318"/>
          </a:xfrm>
          <a:prstGeom prst="rect">
            <a:avLst/>
          </a:prstGeom>
          <a:noFill/>
        </p:spPr>
        <p:txBody>
          <a:bodyPr wrap="square" rtlCol="0">
            <a:spAutoFit/>
          </a:bodyPr>
          <a:lstStyle/>
          <a:p>
            <a:pPr algn="just"/>
            <a:r>
              <a:rPr lang="es-MX" b="1" dirty="0" smtClean="0"/>
              <a:t>NTFS</a:t>
            </a:r>
            <a:r>
              <a:rPr lang="es-MX" dirty="0" smtClean="0"/>
              <a:t> (New </a:t>
            </a:r>
            <a:r>
              <a:rPr lang="es-MX" dirty="0" err="1" smtClean="0"/>
              <a:t>Technology</a:t>
            </a:r>
            <a:r>
              <a:rPr lang="es-MX" dirty="0" smtClean="0"/>
              <a:t> </a:t>
            </a:r>
            <a:r>
              <a:rPr lang="es-MX" dirty="0" err="1" smtClean="0"/>
              <a:t>File</a:t>
            </a:r>
            <a:r>
              <a:rPr lang="es-MX" dirty="0" smtClean="0"/>
              <a:t> </a:t>
            </a:r>
            <a:r>
              <a:rPr lang="es-MX" dirty="0" err="1" smtClean="0"/>
              <a:t>System</a:t>
            </a:r>
            <a:r>
              <a:rPr lang="es-MX" dirty="0" smtClean="0"/>
              <a:t>) es un sistema de archivos diseñado específicamente para Windows NT (incluyendo las versiones Windows 2000, Windows 2003, Windows XP y Windows Vista), con el objetivo de crear un sistema de archivos eficiente, robusto y con seguridad incorporada desde su base. También admite compresión nativa de ficheros, cifrado (esto último sólo a partir de Windows 2000) e incluso transacciones (sólo a partir de Windows Vista). Está basado en el sistema de archivos HPFS de IBM/Microsoft usado en el sistema operativo OS/2, y también tiene ciertas influencias del formato de archivos HFS diseñado por Apple.</a:t>
            </a:r>
          </a:p>
          <a:p>
            <a:pPr algn="just"/>
            <a:r>
              <a:rPr lang="es-MX" dirty="0" smtClean="0"/>
              <a:t>NTFS permite definir el tamaño del clúster, a partir de 512 bytes (tamaño mínimo de un sector) de forma independiente al tamaño de la partición.</a:t>
            </a:r>
          </a:p>
          <a:p>
            <a:pPr algn="just"/>
            <a:endParaRPr lang="es-MX"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2" descr="http://www.winsite.com/info/images/10500000036242/NTFS-READER.gif"/>
          <p:cNvPicPr>
            <a:picLocks noChangeAspect="1" noChangeArrowheads="1"/>
          </p:cNvPicPr>
          <p:nvPr/>
        </p:nvPicPr>
        <p:blipFill>
          <a:blip r:embed="rId2"/>
          <a:srcRect/>
          <a:stretch>
            <a:fillRect/>
          </a:stretch>
        </p:blipFill>
        <p:spPr bwMode="auto">
          <a:xfrm>
            <a:off x="642910" y="1000108"/>
            <a:ext cx="6877050" cy="382905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ESTRUCTURA FISICA DEL DISCO DURO</a:t>
            </a:r>
            <a:endParaRPr lang="es-MX" dirty="0"/>
          </a:p>
        </p:txBody>
      </p:sp>
      <p:pic>
        <p:nvPicPr>
          <p:cNvPr id="16386" name="Picture 2" descr="http://iteso.mx/~jluis/dduros/index_archivos/image004.jpg"/>
          <p:cNvPicPr>
            <a:picLocks noChangeAspect="1" noChangeArrowheads="1"/>
          </p:cNvPicPr>
          <p:nvPr/>
        </p:nvPicPr>
        <p:blipFill>
          <a:blip r:embed="rId2"/>
          <a:srcRect/>
          <a:stretch>
            <a:fillRect/>
          </a:stretch>
        </p:blipFill>
        <p:spPr bwMode="auto">
          <a:xfrm>
            <a:off x="0" y="1428736"/>
            <a:ext cx="5143536" cy="4214842"/>
          </a:xfrm>
          <a:prstGeom prst="rect">
            <a:avLst/>
          </a:prstGeom>
          <a:noFill/>
        </p:spPr>
      </p:pic>
      <p:pic>
        <p:nvPicPr>
          <p:cNvPr id="16388" name="Picture 4" descr="http://www.elrinconcito.com/articulos/MantenimientoHard/MantenimientoHard_clip_image004_0000.jpg"/>
          <p:cNvPicPr>
            <a:picLocks noChangeAspect="1" noChangeArrowheads="1"/>
          </p:cNvPicPr>
          <p:nvPr/>
        </p:nvPicPr>
        <p:blipFill>
          <a:blip r:embed="rId3"/>
          <a:srcRect/>
          <a:stretch>
            <a:fillRect/>
          </a:stretch>
        </p:blipFill>
        <p:spPr bwMode="auto">
          <a:xfrm>
            <a:off x="5214942" y="2000240"/>
            <a:ext cx="2867025" cy="2257425"/>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MX" dirty="0" smtClean="0"/>
              <a:t>COMPONENTES BASICOS DE LOS DISCOS DUROS</a:t>
            </a:r>
            <a:endParaRPr lang="es-MX" dirty="0"/>
          </a:p>
        </p:txBody>
      </p:sp>
      <p:sp>
        <p:nvSpPr>
          <p:cNvPr id="15362" name="Rectangle 2"/>
          <p:cNvSpPr>
            <a:spLocks noChangeArrowheads="1"/>
          </p:cNvSpPr>
          <p:nvPr/>
        </p:nvSpPr>
        <p:spPr bwMode="auto">
          <a:xfrm>
            <a:off x="142844" y="1714488"/>
            <a:ext cx="8215711" cy="4801314"/>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s-ES" sz="1800" b="1"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Platos</a:t>
            </a:r>
            <a:r>
              <a:rPr kumimoji="0" lang="es-ES" sz="1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 : Un disco duro puede tener uno o más platos, o discos. </a:t>
            </a:r>
            <a:r>
              <a:rPr lang="es-ES" dirty="0" smtClean="0">
                <a:latin typeface="Arial" pitchFamily="34" charset="0"/>
                <a:ea typeface="Times New Roman" pitchFamily="18" charset="0"/>
                <a:cs typeface="Times New Roman" pitchFamily="18" charset="0"/>
              </a:rPr>
              <a:t>Normalmente</a:t>
            </a:r>
            <a:endParaRPr kumimoji="0" lang="es-ES" sz="1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el tamaño físico del disco duro está expresado en el tamaño de los platos. </a:t>
            </a:r>
          </a:p>
          <a:p>
            <a:pPr marL="0" marR="0" lvl="0" indent="0" algn="just" defTabSz="914400" rtl="0" eaLnBrk="1" fontAlgn="base" latinLnBrk="0" hangingPunct="1">
              <a:lnSpc>
                <a:spcPct val="100000"/>
              </a:lnSpc>
              <a:spcBef>
                <a:spcPct val="0"/>
              </a:spcBef>
              <a:spcAft>
                <a:spcPct val="0"/>
              </a:spcAft>
              <a:buClrTx/>
              <a:buSzTx/>
              <a:buFontTx/>
              <a:buNone/>
              <a:tabLst/>
            </a:pPr>
            <a:r>
              <a:rPr kumimoji="0" lang="es-ES" sz="1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rPr>
              <a:t>Los tamaños mas frecuentemente encontrados hoy son :</a:t>
            </a:r>
          </a:p>
          <a:p>
            <a:pPr lvl="0"/>
            <a:r>
              <a:rPr lang="es-ES" dirty="0"/>
              <a:t>·       5.25 pulgadas.</a:t>
            </a:r>
          </a:p>
          <a:p>
            <a:pPr lvl="0"/>
            <a:r>
              <a:rPr lang="es-ES" dirty="0"/>
              <a:t>·       3.5 pulgadas.</a:t>
            </a:r>
          </a:p>
          <a:p>
            <a:pPr lvl="0"/>
            <a:r>
              <a:rPr lang="es-ES" dirty="0"/>
              <a:t>·       2.5 pulgadas.</a:t>
            </a:r>
          </a:p>
          <a:p>
            <a:pPr lvl="0"/>
            <a:r>
              <a:rPr lang="es-ES" dirty="0"/>
              <a:t>·       1.8 pulgadas</a:t>
            </a:r>
            <a:r>
              <a:rPr lang="es-ES" dirty="0" smtClean="0"/>
              <a:t>.</a:t>
            </a:r>
          </a:p>
          <a:p>
            <a:pPr lvl="0"/>
            <a:endParaRPr lang="es-ES" dirty="0"/>
          </a:p>
          <a:p>
            <a:r>
              <a:rPr lang="es-ES" dirty="0"/>
              <a:t>Tradicionalmente los platos se han fabricado de aliaciones de aluminio, pero </a:t>
            </a:r>
            <a:endParaRPr lang="es-ES" dirty="0" smtClean="0"/>
          </a:p>
          <a:p>
            <a:r>
              <a:rPr lang="es-ES" dirty="0" smtClean="0"/>
              <a:t>Muchos fabricantes </a:t>
            </a:r>
            <a:r>
              <a:rPr lang="es-ES" dirty="0"/>
              <a:t>de unidades de disco actualmente usan platos de </a:t>
            </a:r>
            <a:r>
              <a:rPr lang="es-ES" dirty="0" smtClean="0"/>
              <a:t>cristal </a:t>
            </a:r>
          </a:p>
          <a:p>
            <a:r>
              <a:rPr lang="es-ES" dirty="0" smtClean="0"/>
              <a:t>( </a:t>
            </a:r>
            <a:r>
              <a:rPr lang="es-ES" dirty="0"/>
              <a:t>un compuesto d</a:t>
            </a:r>
            <a:r>
              <a:rPr lang="es-ES" dirty="0" smtClean="0"/>
              <a:t>e </a:t>
            </a:r>
            <a:r>
              <a:rPr lang="es-ES" dirty="0"/>
              <a:t>cristal y cerámica</a:t>
            </a:r>
            <a:r>
              <a:rPr lang="es-ES" dirty="0" smtClean="0"/>
              <a:t>). </a:t>
            </a:r>
          </a:p>
          <a:p>
            <a:r>
              <a:rPr lang="es-ES" dirty="0" smtClean="0"/>
              <a:t>Los </a:t>
            </a:r>
            <a:r>
              <a:rPr lang="es-ES" dirty="0"/>
              <a:t>platos de cristal ofrecen mayor rigidez </a:t>
            </a:r>
            <a:r>
              <a:rPr lang="es-ES" dirty="0" smtClean="0"/>
              <a:t> y mayor  </a:t>
            </a:r>
            <a:r>
              <a:rPr lang="es-ES" dirty="0"/>
              <a:t>estabilidad </a:t>
            </a:r>
            <a:r>
              <a:rPr lang="es-ES" dirty="0" smtClean="0"/>
              <a:t>térmica </a:t>
            </a:r>
            <a:r>
              <a:rPr lang="es-ES" dirty="0"/>
              <a:t>que </a:t>
            </a:r>
            <a:endParaRPr lang="es-ES" dirty="0" smtClean="0"/>
          </a:p>
          <a:p>
            <a:r>
              <a:rPr lang="es-ES" dirty="0" smtClean="0"/>
              <a:t>los </a:t>
            </a:r>
            <a:r>
              <a:rPr lang="es-ES" dirty="0"/>
              <a:t>platos de aluminio.</a:t>
            </a:r>
          </a:p>
          <a:p>
            <a:r>
              <a:rPr lang="es-ES" dirty="0"/>
              <a:t> </a:t>
            </a:r>
          </a:p>
          <a:p>
            <a:pPr lvl="0"/>
            <a:endParaRPr lang="es-ES" dirty="0"/>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ea typeface="Times New Roman" pitchFamily="18" charset="0"/>
              <a:cs typeface="Times New Roman"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142844" y="214290"/>
            <a:ext cx="8001056" cy="4524315"/>
          </a:xfrm>
          <a:prstGeom prst="rect">
            <a:avLst/>
          </a:prstGeom>
          <a:noFill/>
        </p:spPr>
        <p:txBody>
          <a:bodyPr wrap="square" rtlCol="0">
            <a:spAutoFit/>
          </a:bodyPr>
          <a:lstStyle/>
          <a:p>
            <a:pPr algn="just"/>
            <a:r>
              <a:rPr lang="es-ES" b="1" dirty="0"/>
              <a:t>Medio de grabación</a:t>
            </a:r>
            <a:r>
              <a:rPr lang="es-ES" dirty="0"/>
              <a:t> : Los platos están recubiertos de una substancia magnética, donde la información magnética es guardada. Dos tipos de medios han sido </a:t>
            </a:r>
            <a:r>
              <a:rPr lang="es-ES" dirty="0" smtClean="0"/>
              <a:t>utilizados: Medio </a:t>
            </a:r>
            <a:r>
              <a:rPr lang="es-ES" dirty="0"/>
              <a:t>de </a:t>
            </a:r>
            <a:r>
              <a:rPr lang="es-ES" dirty="0" smtClean="0"/>
              <a:t>óxido y medio de película delgada.</a:t>
            </a:r>
          </a:p>
          <a:p>
            <a:endParaRPr lang="es-ES" dirty="0"/>
          </a:p>
          <a:p>
            <a:pPr algn="just"/>
            <a:r>
              <a:rPr lang="es-ES" b="1" dirty="0" smtClean="0"/>
              <a:t>Medio </a:t>
            </a:r>
            <a:r>
              <a:rPr lang="es-ES" b="1" dirty="0"/>
              <a:t>de óxido</a:t>
            </a:r>
            <a:r>
              <a:rPr lang="es-ES" dirty="0"/>
              <a:t> : está hecho de varios compuestos, contiene óxido ferroso como ingrediente activo. El medio magnético es creado cubriendo el plato de aluminio con el material que contiene las partículas de óxido ferroso. La capacidad de los recubrimientos de óxido ferroso han sido excedidas por las unidades de alta capacidad</a:t>
            </a:r>
            <a:r>
              <a:rPr lang="es-ES" dirty="0" smtClean="0"/>
              <a:t>.</a:t>
            </a:r>
          </a:p>
          <a:p>
            <a:pPr algn="just"/>
            <a:endParaRPr lang="es-ES" dirty="0"/>
          </a:p>
          <a:p>
            <a:pPr algn="just"/>
            <a:r>
              <a:rPr lang="es-ES" b="1" dirty="0"/>
              <a:t>Medio de película delgada</a:t>
            </a:r>
            <a:r>
              <a:rPr lang="es-ES" dirty="0"/>
              <a:t> : es más delgado, más fuerte, y su formación es más perfecta que el medio de óxido. </a:t>
            </a:r>
            <a:r>
              <a:rPr lang="es-ES" dirty="0" err="1"/>
              <a:t>Fué</a:t>
            </a:r>
            <a:r>
              <a:rPr lang="es-ES" dirty="0"/>
              <a:t> desarrollado como un medio de alto rendimiento que habilita una nueva generación de discos duros para tener una menor distancia de las cabezas a los platos.</a:t>
            </a:r>
          </a:p>
          <a:p>
            <a:pPr algn="just"/>
            <a:endParaRPr lang="es-ES" dirty="0"/>
          </a:p>
          <a:p>
            <a:endParaRPr lang="es-ES" dirty="0"/>
          </a:p>
        </p:txBody>
      </p:sp>
      <p:pic>
        <p:nvPicPr>
          <p:cNvPr id="17410" name="Picture 2" descr="http://www.s3v-i.net/wp-content/uploads/2008/04/disco_duro.gif"/>
          <p:cNvPicPr>
            <a:picLocks noChangeAspect="1" noChangeArrowheads="1"/>
          </p:cNvPicPr>
          <p:nvPr/>
        </p:nvPicPr>
        <p:blipFill>
          <a:blip r:embed="rId2"/>
          <a:srcRect/>
          <a:stretch>
            <a:fillRect/>
          </a:stretch>
        </p:blipFill>
        <p:spPr bwMode="auto">
          <a:xfrm>
            <a:off x="4857752" y="4143380"/>
            <a:ext cx="3190326" cy="249554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0"/>
            <a:ext cx="7239000" cy="1143000"/>
          </a:xfrm>
        </p:spPr>
        <p:txBody>
          <a:bodyPr>
            <a:normAutofit fontScale="90000"/>
          </a:bodyPr>
          <a:lstStyle/>
          <a:p>
            <a:r>
              <a:rPr lang="es-MX" dirty="0" smtClean="0"/>
              <a:t>CABEZA DE LECTURA Y ESCRITURA</a:t>
            </a:r>
            <a:endParaRPr lang="es-MX" dirty="0"/>
          </a:p>
        </p:txBody>
      </p:sp>
      <p:pic>
        <p:nvPicPr>
          <p:cNvPr id="18434" name="Picture 2" descr="http://iteso.mx/~jluis/dduros/index_archivos/image006.jpg"/>
          <p:cNvPicPr>
            <a:picLocks noChangeAspect="1" noChangeArrowheads="1"/>
          </p:cNvPicPr>
          <p:nvPr/>
        </p:nvPicPr>
        <p:blipFill>
          <a:blip r:embed="rId2"/>
          <a:srcRect/>
          <a:stretch>
            <a:fillRect/>
          </a:stretch>
        </p:blipFill>
        <p:spPr bwMode="auto">
          <a:xfrm>
            <a:off x="1928794" y="1285860"/>
            <a:ext cx="4500594" cy="2988878"/>
          </a:xfrm>
          <a:prstGeom prst="rect">
            <a:avLst/>
          </a:prstGeom>
          <a:noFill/>
        </p:spPr>
      </p:pic>
      <p:sp>
        <p:nvSpPr>
          <p:cNvPr id="5" name="4 CuadroTexto"/>
          <p:cNvSpPr txBox="1"/>
          <p:nvPr/>
        </p:nvSpPr>
        <p:spPr>
          <a:xfrm>
            <a:off x="0" y="4572008"/>
            <a:ext cx="8072494" cy="1477328"/>
          </a:xfrm>
          <a:prstGeom prst="rect">
            <a:avLst/>
          </a:prstGeom>
          <a:noFill/>
        </p:spPr>
        <p:txBody>
          <a:bodyPr wrap="square" rtlCol="0">
            <a:spAutoFit/>
          </a:bodyPr>
          <a:lstStyle/>
          <a:p>
            <a:pPr algn="just"/>
            <a:r>
              <a:rPr lang="es-ES" dirty="0"/>
              <a:t>Usualmente se tiene una cabeza de lectura/escritura por cada lado de plato, y estas están conectadas a un solo mecanismo de movimiento, por lo tanto, se mueven por el plato al unísono.</a:t>
            </a:r>
          </a:p>
          <a:p>
            <a:pPr algn="just"/>
            <a:r>
              <a:rPr lang="es-ES" dirty="0"/>
              <a:t> </a:t>
            </a:r>
          </a:p>
          <a:p>
            <a:endParaRPr lang="es-MX"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8596" y="142852"/>
            <a:ext cx="8043890" cy="1143000"/>
          </a:xfrm>
        </p:spPr>
        <p:txBody>
          <a:bodyPr>
            <a:normAutofit fontScale="90000"/>
          </a:bodyPr>
          <a:lstStyle/>
          <a:p>
            <a:pPr algn="ctr"/>
            <a:r>
              <a:rPr lang="es-MX" dirty="0" smtClean="0"/>
              <a:t>TIPOS DE CABEZAS DE LECTURA Y ESCRITURA</a:t>
            </a:r>
            <a:endParaRPr lang="es-MX" dirty="0"/>
          </a:p>
        </p:txBody>
      </p:sp>
      <p:sp>
        <p:nvSpPr>
          <p:cNvPr id="4" name="3 CuadroTexto"/>
          <p:cNvSpPr txBox="1"/>
          <p:nvPr/>
        </p:nvSpPr>
        <p:spPr>
          <a:xfrm>
            <a:off x="2857488" y="1357298"/>
            <a:ext cx="3929090" cy="1477328"/>
          </a:xfrm>
          <a:prstGeom prst="rect">
            <a:avLst/>
          </a:prstGeom>
          <a:noFill/>
        </p:spPr>
        <p:txBody>
          <a:bodyPr wrap="square" rtlCol="0">
            <a:spAutoFit/>
          </a:bodyPr>
          <a:lstStyle/>
          <a:p>
            <a:pPr lvl="0"/>
            <a:r>
              <a:rPr lang="es-ES" dirty="0"/>
              <a:t>·     Ferrito.</a:t>
            </a:r>
          </a:p>
          <a:p>
            <a:pPr lvl="0"/>
            <a:r>
              <a:rPr lang="es-ES" dirty="0"/>
              <a:t>·     Metal en abertura.</a:t>
            </a:r>
          </a:p>
          <a:p>
            <a:pPr lvl="0"/>
            <a:r>
              <a:rPr lang="es-ES" dirty="0"/>
              <a:t>·     Película delgada.</a:t>
            </a:r>
          </a:p>
          <a:p>
            <a:pPr lvl="0"/>
            <a:r>
              <a:rPr lang="es-ES" dirty="0"/>
              <a:t>·     Resistencia magnética.</a:t>
            </a:r>
          </a:p>
          <a:p>
            <a:endParaRPr lang="es-MX" dirty="0"/>
          </a:p>
        </p:txBody>
      </p:sp>
      <p:sp>
        <p:nvSpPr>
          <p:cNvPr id="5" name="4 CuadroTexto"/>
          <p:cNvSpPr txBox="1"/>
          <p:nvPr/>
        </p:nvSpPr>
        <p:spPr>
          <a:xfrm>
            <a:off x="142844" y="2714620"/>
            <a:ext cx="7929618" cy="3693319"/>
          </a:xfrm>
          <a:prstGeom prst="rect">
            <a:avLst/>
          </a:prstGeom>
          <a:noFill/>
        </p:spPr>
        <p:txBody>
          <a:bodyPr wrap="square" rtlCol="0">
            <a:spAutoFit/>
          </a:bodyPr>
          <a:lstStyle/>
          <a:p>
            <a:pPr algn="just"/>
            <a:r>
              <a:rPr lang="es-ES" b="1" dirty="0"/>
              <a:t>Ferrito</a:t>
            </a:r>
            <a:r>
              <a:rPr lang="es-ES" dirty="0"/>
              <a:t> : Es el tipo tradicional en el diseño de cabezas magnéticas. Estas cabezas tienen un recubrimiento de óxido ferroso envuelto en bobinas electromagnéticas. Se produce un campo magnético al energizar las bobinas; también se puede inducir un campo al pasar un campo magnético cerca de las bobinas</a:t>
            </a:r>
            <a:r>
              <a:rPr lang="es-ES" dirty="0" smtClean="0"/>
              <a:t>.</a:t>
            </a:r>
          </a:p>
          <a:p>
            <a:pPr algn="just"/>
            <a:endParaRPr lang="es-ES" dirty="0" smtClean="0"/>
          </a:p>
          <a:p>
            <a:pPr algn="just"/>
            <a:r>
              <a:rPr lang="es-ES" b="1" dirty="0"/>
              <a:t>Metal en abertura</a:t>
            </a:r>
            <a:r>
              <a:rPr lang="es-ES" dirty="0"/>
              <a:t> : Son básicamente una versión extendida del diseño de las cabezas de ferrito. En estas, una substancia metálica es rociada en la abertura de grabación en la esquina guía de la cabeza. Este material ofrece mayor resistencia a la saturación magnética, permitiendo mayores densidades de grabación.</a:t>
            </a:r>
          </a:p>
          <a:p>
            <a:r>
              <a:rPr lang="es-ES" dirty="0"/>
              <a:t> </a:t>
            </a:r>
          </a:p>
          <a:p>
            <a:endParaRPr lang="es-MX"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CuadroTexto"/>
          <p:cNvSpPr txBox="1"/>
          <p:nvPr/>
        </p:nvSpPr>
        <p:spPr>
          <a:xfrm>
            <a:off x="214282" y="428604"/>
            <a:ext cx="7858180" cy="3970318"/>
          </a:xfrm>
          <a:prstGeom prst="rect">
            <a:avLst/>
          </a:prstGeom>
          <a:noFill/>
        </p:spPr>
        <p:txBody>
          <a:bodyPr wrap="square" rtlCol="0">
            <a:spAutoFit/>
          </a:bodyPr>
          <a:lstStyle/>
          <a:p>
            <a:pPr algn="just"/>
            <a:r>
              <a:rPr lang="es-ES" b="1" dirty="0"/>
              <a:t>Metal en abertura</a:t>
            </a:r>
            <a:r>
              <a:rPr lang="es-ES" dirty="0"/>
              <a:t> : Son básicamente una versión extendida del diseño de las cabezas de ferrito. En estas, una substancia metálica es rociada en la abertura de grabación en la esquina guía de la cabeza. Este material ofrece mayor resistencia a la saturación magnética, permitiendo mayores densidades de grabación</a:t>
            </a:r>
            <a:r>
              <a:rPr lang="es-ES" dirty="0" smtClean="0"/>
              <a:t>.</a:t>
            </a:r>
          </a:p>
          <a:p>
            <a:pPr algn="just"/>
            <a:endParaRPr lang="es-ES" dirty="0"/>
          </a:p>
          <a:p>
            <a:pPr algn="just"/>
            <a:r>
              <a:rPr lang="es-ES" dirty="0"/>
              <a:t>Estas cabezas producen un pulso magnético tan bien definido que permiten que muy altas densidades puedan ser grabadas en el disco.</a:t>
            </a:r>
          </a:p>
          <a:p>
            <a:pPr algn="just"/>
            <a:r>
              <a:rPr lang="es-ES" dirty="0"/>
              <a:t> </a:t>
            </a:r>
          </a:p>
          <a:p>
            <a:pPr algn="just"/>
            <a:r>
              <a:rPr lang="es-ES" b="1" dirty="0"/>
              <a:t>Resistencia magnética</a:t>
            </a:r>
            <a:r>
              <a:rPr lang="es-ES" dirty="0"/>
              <a:t> : Estas son relativamente una tecnología nueva, actualmente son un diseño superior. Actualmente las unidades de 3½ de más de 1 </a:t>
            </a:r>
            <a:r>
              <a:rPr lang="es-ES" dirty="0" err="1"/>
              <a:t>Gb</a:t>
            </a:r>
            <a:r>
              <a:rPr lang="es-ES" dirty="0"/>
              <a:t> usan cabezas de resistencia magnética.</a:t>
            </a:r>
          </a:p>
          <a:p>
            <a:pPr algn="just"/>
            <a:r>
              <a:rPr lang="es-ES" dirty="0"/>
              <a:t/>
            </a:r>
            <a:br>
              <a:rPr lang="es-ES" dirty="0"/>
            </a:br>
            <a:endParaRPr lang="es-MX" dirty="0"/>
          </a:p>
        </p:txBody>
      </p:sp>
      <p:pic>
        <p:nvPicPr>
          <p:cNvPr id="19458" name="Picture 2" descr="http://personales.ya.com/mic-culturilla/miscelanea/discoduro/entretelas.jpg"/>
          <p:cNvPicPr>
            <a:picLocks noChangeAspect="1" noChangeArrowheads="1"/>
          </p:cNvPicPr>
          <p:nvPr/>
        </p:nvPicPr>
        <p:blipFill>
          <a:blip r:embed="rId2"/>
          <a:srcRect/>
          <a:stretch>
            <a:fillRect/>
          </a:stretch>
        </p:blipFill>
        <p:spPr bwMode="auto">
          <a:xfrm>
            <a:off x="2500298" y="4143380"/>
            <a:ext cx="4762500" cy="2162175"/>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57158" y="0"/>
            <a:ext cx="7310438" cy="857272"/>
          </a:xfrm>
        </p:spPr>
        <p:txBody>
          <a:bodyPr/>
          <a:lstStyle/>
          <a:p>
            <a:r>
              <a:rPr lang="es-MX" dirty="0" smtClean="0"/>
              <a:t>MOTORES DEL DISCO DURO</a:t>
            </a:r>
            <a:endParaRPr lang="es-MX" dirty="0"/>
          </a:p>
        </p:txBody>
      </p:sp>
      <p:sp>
        <p:nvSpPr>
          <p:cNvPr id="4" name="3 CuadroTexto"/>
          <p:cNvSpPr txBox="1"/>
          <p:nvPr/>
        </p:nvSpPr>
        <p:spPr>
          <a:xfrm>
            <a:off x="214282" y="1021565"/>
            <a:ext cx="7929618" cy="3693319"/>
          </a:xfrm>
          <a:prstGeom prst="rect">
            <a:avLst/>
          </a:prstGeom>
          <a:noFill/>
        </p:spPr>
        <p:txBody>
          <a:bodyPr wrap="square" rtlCol="0">
            <a:spAutoFit/>
          </a:bodyPr>
          <a:lstStyle/>
          <a:p>
            <a:pPr algn="just"/>
            <a:r>
              <a:rPr lang="es-ES" b="1" dirty="0"/>
              <a:t>Motores Giratorios</a:t>
            </a:r>
            <a:r>
              <a:rPr lang="es-ES" dirty="0"/>
              <a:t> : Es el motor que hace girar los platos. Estos deben de no emitir ruidos y vibraciones; de otra manera podrían transmitirlo a los platos e interferir con la lectura y grabación en el plato. Los platos de los discos duros giran a velocidades que van desde las 3600 a las 7200 </a:t>
            </a:r>
            <a:r>
              <a:rPr lang="es-ES" dirty="0" smtClean="0"/>
              <a:t>RPM</a:t>
            </a:r>
          </a:p>
          <a:p>
            <a:pPr algn="just"/>
            <a:endParaRPr lang="es-ES" dirty="0"/>
          </a:p>
          <a:p>
            <a:pPr algn="just"/>
            <a:r>
              <a:rPr lang="es-ES" b="1" dirty="0"/>
              <a:t>Mecanismos de movimiento de cabezas</a:t>
            </a:r>
            <a:r>
              <a:rPr lang="es-ES" dirty="0"/>
              <a:t> : Es el sistema mecánico que mueve las cabezas. Este mecanismo mueve las cabezas sobre los platos, y las posiciona en adecuadamente sobre un cilindro. Hay </a:t>
            </a:r>
            <a:r>
              <a:rPr lang="es-ES" dirty="0" smtClean="0"/>
              <a:t>variaciones </a:t>
            </a:r>
            <a:r>
              <a:rPr lang="es-ES" dirty="0"/>
              <a:t>sobre los mecanismos , pero los podemos catalogar en dos tipos básicos.</a:t>
            </a:r>
          </a:p>
          <a:p>
            <a:r>
              <a:rPr lang="es-ES" dirty="0"/>
              <a:t> </a:t>
            </a:r>
          </a:p>
          <a:p>
            <a:pPr lvl="0"/>
            <a:r>
              <a:rPr lang="es-ES" dirty="0"/>
              <a:t>·       Motores de pasos.</a:t>
            </a:r>
          </a:p>
          <a:p>
            <a:pPr lvl="0"/>
            <a:r>
              <a:rPr lang="es-ES" dirty="0"/>
              <a:t>·       Motores de bobina.</a:t>
            </a:r>
          </a:p>
          <a:p>
            <a:pPr algn="just"/>
            <a:endParaRPr lang="es-MX" dirty="0"/>
          </a:p>
        </p:txBody>
      </p:sp>
      <p:pic>
        <p:nvPicPr>
          <p:cNvPr id="21506" name="Picture 2" descr="Disco entero"/>
          <p:cNvPicPr>
            <a:picLocks noChangeAspect="1" noChangeArrowheads="1"/>
          </p:cNvPicPr>
          <p:nvPr/>
        </p:nvPicPr>
        <p:blipFill>
          <a:blip r:embed="rId2"/>
          <a:srcRect/>
          <a:stretch>
            <a:fillRect/>
          </a:stretch>
        </p:blipFill>
        <p:spPr bwMode="auto">
          <a:xfrm>
            <a:off x="3500430" y="4429132"/>
            <a:ext cx="3579752" cy="2162171"/>
          </a:xfrm>
          <a:prstGeom prst="rect">
            <a:avLst/>
          </a:prstGeom>
          <a:noFill/>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pulento">
  <a:themeElements>
    <a:clrScheme name="Opulento">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Opulento">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pulento">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136</TotalTime>
  <Words>1714</Words>
  <Application>Microsoft Office PowerPoint</Application>
  <PresentationFormat>Presentación en pantalla (4:3)</PresentationFormat>
  <Paragraphs>127</Paragraphs>
  <Slides>26</Slides>
  <Notes>0</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26</vt:i4>
      </vt:variant>
    </vt:vector>
  </HeadingPairs>
  <TitlesOfParts>
    <vt:vector size="32" baseType="lpstr">
      <vt:lpstr>Arial</vt:lpstr>
      <vt:lpstr>Times New Roman</vt:lpstr>
      <vt:lpstr>Trebuchet MS</vt:lpstr>
      <vt:lpstr>Wingdings</vt:lpstr>
      <vt:lpstr>Wingdings 2</vt:lpstr>
      <vt:lpstr>Opulento</vt:lpstr>
      <vt:lpstr>Presentación de PowerPoint</vt:lpstr>
      <vt:lpstr>DISCOS DUROS</vt:lpstr>
      <vt:lpstr>ESTRUCTURA FISICA DEL DISCO DURO</vt:lpstr>
      <vt:lpstr>COMPONENTES BASICOS DE LOS DISCOS DUROS</vt:lpstr>
      <vt:lpstr>Presentación de PowerPoint</vt:lpstr>
      <vt:lpstr>CABEZA DE LECTURA Y ESCRITURA</vt:lpstr>
      <vt:lpstr>TIPOS DE CABEZAS DE LECTURA Y ESCRITURA</vt:lpstr>
      <vt:lpstr>Presentación de PowerPoint</vt:lpstr>
      <vt:lpstr>MOTORES DEL DISCO DURO</vt:lpstr>
      <vt:lpstr>CABEZAS DE LECTURA Y ESCRITURA</vt:lpstr>
      <vt:lpstr>Presentación de PowerPoint</vt:lpstr>
      <vt:lpstr>      SELECCIÓN DEL INTERLEAVE (INTERCALADO).</vt:lpstr>
      <vt:lpstr>CONTROLADORES DE DISCOS DUROS</vt:lpstr>
      <vt:lpstr>Presentación de PowerPoint</vt:lpstr>
      <vt:lpstr>Presentación de PowerPoint</vt:lpstr>
      <vt:lpstr>CONFIGURACIÓN DE UN DISCO DURO IDE</vt:lpstr>
      <vt:lpstr>Presentación de PowerPoint</vt:lpstr>
      <vt:lpstr>Presentación de PowerPoint</vt:lpstr>
      <vt:lpstr>Presentación de PowerPoint</vt:lpstr>
      <vt:lpstr>Presentación de PowerPoint</vt:lpstr>
      <vt:lpstr>Presentación de PowerPoint</vt:lpstr>
      <vt:lpstr>PARTICIONES PRIMARIAS O LOGICAS</vt:lpstr>
      <vt:lpstr>Sector de arranque mbr </vt:lpstr>
      <vt:lpstr>FAT</vt:lpstr>
      <vt:lpstr>NTFS</vt:lpstr>
      <vt:lpstr>Presentación de PowerPoint</vt:lpstr>
    </vt:vector>
  </TitlesOfParts>
  <Company>IECP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Invitado</dc:creator>
  <cp:lastModifiedBy>Toshiba-User</cp:lastModifiedBy>
  <cp:revision>19</cp:revision>
  <dcterms:created xsi:type="dcterms:W3CDTF">2008-11-24T22:01:00Z</dcterms:created>
  <dcterms:modified xsi:type="dcterms:W3CDTF">2014-03-10T13:29:20Z</dcterms:modified>
</cp:coreProperties>
</file>